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2"/>
  </p:notesMasterIdLst>
  <p:sldIdLst>
    <p:sldId id="282" r:id="rId2"/>
    <p:sldId id="259" r:id="rId3"/>
    <p:sldId id="260" r:id="rId4"/>
    <p:sldId id="261" r:id="rId5"/>
    <p:sldId id="283" r:id="rId6"/>
    <p:sldId id="284" r:id="rId7"/>
    <p:sldId id="285" r:id="rId8"/>
    <p:sldId id="28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18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151C1-9C98-4633-B9C7-8C161F8EE4D1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22E32-F174-4DF7-A496-B93C1E002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1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C99C65D8-FA63-4576-8168-C23BFDBFAD1A}" type="slidenum">
              <a:rPr lang="en-US"/>
              <a:pPr/>
              <a:t>17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150F342-D330-475A-A88D-2CF2E3B644A6}" type="slidenum">
              <a:rPr lang="en-US"/>
              <a:pPr/>
              <a:t>18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CB89DED7-1F0F-4051-BCA3-3A229B47B857}" type="slidenum">
              <a:rPr lang="en-US"/>
              <a:pPr/>
              <a:t>19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87342-F1BB-4DD1-9EDE-FEA5FE2B14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Благодаря концепция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DODAG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RPL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дает возможность поддерживать несколько топологий маршрутизации. Идея состоит в том, чтобы построить и определить несколько графиков в одной и той же физической топологии. Это дает возможность обеспечить оптимальные пути на основе различных задач. Узел может присоединиться к нескольким графам и выбирать, какой из них использовать, непосредственно перед отправкой сообщения.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58BB78-73D4-444C-8A07-226294F0BE5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511CD1-9AFF-4A03-9AFD-85B6DAD12C3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8BD66F1-34C4-4F40-8113-B7A701DFD049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7AD0138-46E4-47D3-8137-66C1CCAE8E75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Изначально узел не присоединен не к какому DODAG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Отправляет многоадресных DIS, и получает один  (или более) DIS потом присоединяется с графом DODAG и объявление себя с DAO.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Присоединенный узел к DODAG выполняет следующие операции: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Сохраняет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-DODAG последовательным,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Выполняет определение недостижимости соседа,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Находит, если есть какие-либо оптимальные маршруты, автоматически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3F2776F-1FC2-4C33-915E-1AF27B6A922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BA41EE5-9563-40FC-B15C-1D3A3D715D47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CDF0E79-C015-4F7A-AF89-39D32220DE72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391899E-59CA-46D1-81CC-CB5FC34534C9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5100F45-2107-418D-A12E-6FB9801FA818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536ED8D-4E70-47C9-A976-C263384ABEDE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2404E29-758E-4D56-9B63-88ACF9A1C63B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B9DB878-217E-49F1-80CB-E9B977C32775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2139A29-DC8D-4851-A894-A9E6B9271FCB}" type="slidenum">
              <a:rPr lang="en-US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3CE25C9-05A7-418D-A00D-781F72B7CFA0}" type="slidenum">
              <a:rPr lang="en-US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509B066-41CB-4FC0-B76E-6C3BDF0689FB}" type="slidenum">
              <a:rPr lang="en-US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D59B1-17E3-4E56-B303-4809F09209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E13E3C0-7CC3-44B7-9B3B-34872B57765B}" type="slidenum">
              <a:rPr lang="en-US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6EBBD73-A4A7-47F5-A697-F659EA9A8DF5}" type="slidenum">
              <a:rPr lang="en-US" altLang="en-US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3805978-30BC-4D61-A013-1DA191886FD9}" type="slidenum">
              <a:rPr lang="en-US" altLang="en-US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6FD9604-D2AD-4938-8039-C852A1E3C0A5}" type="slidenum">
              <a:rPr lang="en-US" altLang="en-US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1B39F06-115C-459D-923E-05B603BF1C73}" type="slidenum">
              <a:rPr lang="en-US" altLang="en-US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A2CB00A-1866-476A-A4CF-28EF9FB4816C}" type="slidenum">
              <a:rPr lang="en-US" altLang="en-US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9227BEF-42E6-43D0-89CA-8283960C75D2}" type="slidenum">
              <a:rPr lang="en-US" altLang="en-US" smtClean="0"/>
              <a:pPr eaLnBrk="1" hangingPunct="1"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DAA4350-A6C7-4EB8-9CA4-EB369BF73ADD}" type="slidenum">
              <a:rPr lang="en-US" altLang="en-US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C02CC14-7F46-41B2-A8A9-FC0FC89639C1}" type="slidenum">
              <a:rPr lang="en-US" altLang="en-US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BB74EFB-D92F-4486-96A3-A7AF12C56FD5}" type="slidenum">
              <a:rPr lang="en-US" altLang="en-US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43471B4-E2E2-4AD9-8AAD-BDCFB232FBFF}" type="slidenum">
              <a:rPr lang="en-US"/>
              <a:pPr/>
              <a:t>11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30B76895-56F5-445E-BB3D-92EB444361C3}" type="slidenum">
              <a:rPr lang="en-US"/>
              <a:pPr/>
              <a:t>12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8C609D5-1F9B-4ED0-9782-CBC3C27FA265}" type="slidenum">
              <a:rPr lang="en-US"/>
              <a:pPr/>
              <a:t>13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14327BD-52C2-4256-B394-2317F3FBC900}" type="slidenum">
              <a:rPr lang="en-US"/>
              <a:pPr/>
              <a:t>14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E4749489-DB55-4EAD-A5AC-4AB09E001AA9}" type="slidenum">
              <a:rPr lang="en-US"/>
              <a:pPr/>
              <a:t>15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2FF7623-0901-4A66-9441-05DC112252FA}" type="slidenum">
              <a:rPr lang="en-US"/>
              <a:pPr/>
              <a:t>16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049625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D7D867-3AEA-4B24-B3F6-99E27305C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2934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D7D867-3AEA-4B24-B3F6-99E27305C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58518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CC6D80-2097-42B0-984D-04F8F117B7F9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867-3AEA-4B24-B3F6-99E27305C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D7D867-3AEA-4B24-B3F6-99E27305C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7304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D7D867-3AEA-4B24-B3F6-99E27305C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8494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D7D867-3AEA-4B24-B3F6-99E27305C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4213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D7D867-3AEA-4B24-B3F6-99E27305C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626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D7D867-3AEA-4B24-B3F6-99E27305C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6208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D7D867-3AEA-4B24-B3F6-99E27305C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4967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D7D867-3AEA-4B24-B3F6-99E27305C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9989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D7D867-3AEA-4B24-B3F6-99E27305C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4212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CD7D867-3AEA-4B24-B3F6-99E27305C3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834875" y="3068961"/>
            <a:ext cx="7772400" cy="24769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Мутханна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Аммар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к.т.н., ассистент кафедры СС и ПД Санкт-Петербургский государственный университет телекоммуникаций им. проф.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М.А.Бонч-Бруевича</a:t>
            </a:r>
            <a:endParaRPr lang="ru" sz="2400" b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755576" y="764704"/>
            <a:ext cx="7772400" cy="18097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</a:rPr>
              <a:t>Протокол </a:t>
            </a:r>
            <a:r>
              <a:rPr lang="ru-RU" sz="3200" b="1" dirty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</a:rPr>
              <a:t>маршрутизации для  сетей с потерями и низким энергопотреблением LLN</a:t>
            </a:r>
            <a:r>
              <a:rPr lang="en-US" sz="3200" b="1" dirty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ru-RU" sz="3200" b="1" dirty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</a:rPr>
              <a:t>  (RPL)</a:t>
            </a:r>
            <a:endParaRPr lang="ru" sz="3200" b="1" dirty="0">
              <a:solidFill>
                <a:srgbClr val="DD7E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Соединение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 RPL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722757-EFDA-46DD-9F97-A66BA3AD48E5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latin typeface="Arial" charset="0"/>
            </a:endParaRPr>
          </a:p>
        </p:txBody>
      </p:sp>
      <p:grpSp>
        <p:nvGrpSpPr>
          <p:cNvPr id="3" name="Группа 52"/>
          <p:cNvGrpSpPr>
            <a:grpSpLocks/>
          </p:cNvGrpSpPr>
          <p:nvPr/>
        </p:nvGrpSpPr>
        <p:grpSpPr bwMode="auto">
          <a:xfrm>
            <a:off x="2133602" y="1278929"/>
            <a:ext cx="4937795" cy="3335809"/>
            <a:chOff x="2771800" y="908720"/>
            <a:chExt cx="4608512" cy="3744416"/>
          </a:xfrm>
        </p:grpSpPr>
        <p:sp>
          <p:nvSpPr>
            <p:cNvPr id="5" name="Блок-схема: узел 4"/>
            <p:cNvSpPr/>
            <p:nvPr/>
          </p:nvSpPr>
          <p:spPr>
            <a:xfrm>
              <a:off x="4645278" y="979497"/>
              <a:ext cx="455162" cy="458362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S</a:t>
              </a:r>
              <a:endParaRPr lang="ru-RU" b="1" dirty="0"/>
            </a:p>
          </p:txBody>
        </p:sp>
        <p:sp>
          <p:nvSpPr>
            <p:cNvPr id="6" name="Блок-схема: узел 5"/>
            <p:cNvSpPr/>
            <p:nvPr/>
          </p:nvSpPr>
          <p:spPr>
            <a:xfrm>
              <a:off x="3636065" y="1845667"/>
              <a:ext cx="456516" cy="454992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C</a:t>
              </a:r>
              <a:endParaRPr lang="ru-RU" b="1" dirty="0"/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5796728" y="1845667"/>
              <a:ext cx="456517" cy="454992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G</a:t>
              </a:r>
              <a:endParaRPr lang="ru-RU" b="1" dirty="0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4787516" y="2420304"/>
              <a:ext cx="457871" cy="456678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D</a:t>
              </a:r>
              <a:endParaRPr lang="ru-RU" b="1" dirty="0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6228861" y="2925851"/>
              <a:ext cx="456516" cy="456678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F</a:t>
              </a:r>
              <a:endParaRPr lang="ru-RU" b="1" dirty="0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6922441" y="3933574"/>
              <a:ext cx="457871" cy="456678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A</a:t>
              </a:r>
              <a:endParaRPr lang="ru-RU" b="1" dirty="0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5195265" y="3500489"/>
              <a:ext cx="456517" cy="45667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B</a:t>
              </a:r>
              <a:endParaRPr lang="ru-RU" b="1" dirty="0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987189" y="2851704"/>
              <a:ext cx="457871" cy="458362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E</a:t>
              </a:r>
              <a:endParaRPr lang="ru-RU" b="1" dirty="0"/>
            </a:p>
          </p:txBody>
        </p:sp>
        <p:cxnSp>
          <p:nvCxnSpPr>
            <p:cNvPr id="14" name="Прямая со стрелкой 13"/>
            <p:cNvCxnSpPr>
              <a:stCxn id="10" idx="1"/>
              <a:endCxn id="9" idx="5"/>
            </p:cNvCxnSpPr>
            <p:nvPr/>
          </p:nvCxnSpPr>
          <p:spPr>
            <a:xfrm flipH="1" flipV="1">
              <a:off x="6619000" y="3315122"/>
              <a:ext cx="371174" cy="6858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11" idx="1"/>
              <a:endCxn id="8" idx="5"/>
            </p:cNvCxnSpPr>
            <p:nvPr/>
          </p:nvCxnSpPr>
          <p:spPr>
            <a:xfrm flipH="1" flipV="1">
              <a:off x="5179009" y="2811259"/>
              <a:ext cx="82634" cy="7566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7" idx="1"/>
              <a:endCxn id="5" idx="5"/>
            </p:cNvCxnSpPr>
            <p:nvPr/>
          </p:nvCxnSpPr>
          <p:spPr>
            <a:xfrm flipH="1" flipV="1">
              <a:off x="5034062" y="1370453"/>
              <a:ext cx="829044" cy="542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11" idx="7"/>
              <a:endCxn id="9" idx="2"/>
            </p:cNvCxnSpPr>
            <p:nvPr/>
          </p:nvCxnSpPr>
          <p:spPr>
            <a:xfrm flipV="1">
              <a:off x="5584049" y="3153347"/>
              <a:ext cx="644812" cy="4145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9" idx="0"/>
              <a:endCxn id="7" idx="5"/>
            </p:cNvCxnSpPr>
            <p:nvPr/>
          </p:nvCxnSpPr>
          <p:spPr>
            <a:xfrm flipH="1" flipV="1">
              <a:off x="6186867" y="2234937"/>
              <a:ext cx="270930" cy="6909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>
              <a:stCxn id="8" idx="7"/>
              <a:endCxn id="7" idx="2"/>
            </p:cNvCxnSpPr>
            <p:nvPr/>
          </p:nvCxnSpPr>
          <p:spPr>
            <a:xfrm flipV="1">
              <a:off x="5179009" y="2073162"/>
              <a:ext cx="617719" cy="4145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12" idx="0"/>
              <a:endCxn id="6" idx="3"/>
            </p:cNvCxnSpPr>
            <p:nvPr/>
          </p:nvCxnSpPr>
          <p:spPr>
            <a:xfrm flipV="1">
              <a:off x="3216124" y="2234937"/>
              <a:ext cx="487673" cy="6167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>
              <a:stCxn id="6" idx="7"/>
              <a:endCxn id="5" idx="3"/>
            </p:cNvCxnSpPr>
            <p:nvPr/>
          </p:nvCxnSpPr>
          <p:spPr>
            <a:xfrm flipV="1">
              <a:off x="4026204" y="1370453"/>
              <a:ext cx="684097" cy="542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stCxn id="8" idx="1"/>
              <a:endCxn id="6" idx="5"/>
            </p:cNvCxnSpPr>
            <p:nvPr/>
          </p:nvCxnSpPr>
          <p:spPr>
            <a:xfrm flipH="1" flipV="1">
              <a:off x="4026204" y="2234937"/>
              <a:ext cx="829044" cy="2527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Заголовок 1"/>
            <p:cNvSpPr txBox="1">
              <a:spLocks/>
            </p:cNvSpPr>
            <p:nvPr/>
          </p:nvSpPr>
          <p:spPr>
            <a:xfrm>
              <a:off x="4428534" y="908720"/>
              <a:ext cx="216744" cy="549361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cap="all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0</a:t>
              </a:r>
              <a:endParaRPr lang="ru-RU" sz="2400" b="1" cap="all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5" name="Заголовок 1"/>
            <p:cNvSpPr txBox="1">
              <a:spLocks/>
            </p:cNvSpPr>
            <p:nvPr/>
          </p:nvSpPr>
          <p:spPr>
            <a:xfrm>
              <a:off x="3348880" y="1870943"/>
              <a:ext cx="215389" cy="549361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cap="all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</a:t>
              </a:r>
              <a:endParaRPr lang="ru-RU" sz="2400" b="1" cap="all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6" name="Заголовок 1"/>
            <p:cNvSpPr txBox="1">
              <a:spLocks/>
            </p:cNvSpPr>
            <p:nvPr/>
          </p:nvSpPr>
          <p:spPr>
            <a:xfrm>
              <a:off x="2771800" y="2952813"/>
              <a:ext cx="215389" cy="547676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cap="all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2</a:t>
              </a:r>
              <a:endParaRPr lang="ru-RU" sz="2400" b="1" cap="all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7" name="Заголовок 1"/>
            <p:cNvSpPr txBox="1">
              <a:spLocks/>
            </p:cNvSpPr>
            <p:nvPr/>
          </p:nvSpPr>
          <p:spPr>
            <a:xfrm>
              <a:off x="5004260" y="3599913"/>
              <a:ext cx="143593" cy="549361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cap="all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3</a:t>
              </a:r>
              <a:endParaRPr lang="ru-RU" sz="2400" b="1" cap="all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8" name="Заголовок 1"/>
            <p:cNvSpPr txBox="1">
              <a:spLocks/>
            </p:cNvSpPr>
            <p:nvPr/>
          </p:nvSpPr>
          <p:spPr>
            <a:xfrm>
              <a:off x="4500331" y="2492766"/>
              <a:ext cx="215389" cy="549361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cap="all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2</a:t>
              </a:r>
              <a:endParaRPr lang="ru-RU" sz="2400" b="1" cap="all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9" name="Заголовок 1"/>
            <p:cNvSpPr txBox="1">
              <a:spLocks/>
            </p:cNvSpPr>
            <p:nvPr/>
          </p:nvSpPr>
          <p:spPr>
            <a:xfrm>
              <a:off x="6083914" y="3212327"/>
              <a:ext cx="216744" cy="549361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cap="all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2</a:t>
              </a:r>
              <a:endParaRPr lang="ru-RU" sz="2400" b="1" cap="all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50" name="Заголовок 1"/>
            <p:cNvSpPr txBox="1">
              <a:spLocks/>
            </p:cNvSpPr>
            <p:nvPr/>
          </p:nvSpPr>
          <p:spPr>
            <a:xfrm>
              <a:off x="6732790" y="4103775"/>
              <a:ext cx="143593" cy="549361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cap="all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3</a:t>
              </a:r>
              <a:endParaRPr lang="ru-RU" sz="2400" b="1" cap="all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51" name="Заголовок 1"/>
            <p:cNvSpPr txBox="1">
              <a:spLocks/>
            </p:cNvSpPr>
            <p:nvPr/>
          </p:nvSpPr>
          <p:spPr>
            <a:xfrm>
              <a:off x="5506834" y="1800167"/>
              <a:ext cx="144948" cy="549361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cap="all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</a:t>
              </a:r>
              <a:endParaRPr lang="ru-RU" sz="2400" b="1" cap="all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143000" y="4957226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Каждое соединение в </a:t>
            </a:r>
            <a:r>
              <a:rPr kumimoji="0" lang="en-A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RPL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сети описывается набором показателей, таких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скорость, энергопотребление, поддержка шифрования и т.д., которые ложатся в основу ациклических графов (</a:t>
            </a:r>
            <a:r>
              <a:rPr kumimoji="0" lang="en-A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Destination Oriented Directed Acyclic Graph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en-A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DODAG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150" y="0"/>
            <a:ext cx="1847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Сохраненный  граф </a:t>
            </a:r>
            <a: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DAG </a:t>
            </a:r>
            <a:b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</a:br>
            <a:endParaRPr lang="en-US" sz="2800" b="1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00565" y="1600201"/>
            <a:ext cx="4186237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Рассмотрим случай плохой связи B-D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 D удалит B от своего родительского множества  DAG</a:t>
            </a:r>
            <a:endParaRPr lang="en-US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 D больше не имеет никакого родительского DAG в заземленном  DAG, поэтому он станет родительским узлом его  собственных незаземленных DAG</a:t>
            </a:r>
            <a:endParaRPr lang="en-US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ea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ea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ea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ea typeface="ＭＳ Ｐゴシック" pitchFamily="-108" charset="-128"/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65876"/>
            <a:ext cx="838200" cy="365125"/>
          </a:xfrm>
        </p:spPr>
        <p:txBody>
          <a:bodyPr/>
          <a:lstStyle/>
          <a:p>
            <a:fld id="{D3D00E24-2568-44E0-960B-EDAE187296A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16102" y="3992564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035052" y="1838326"/>
            <a:ext cx="8032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1994695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2767015" y="1838326"/>
            <a:ext cx="9683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2563815" y="2954339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3199607" y="4412457"/>
            <a:ext cx="792163" cy="657225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3629024" y="3516313"/>
            <a:ext cx="590551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3" name="TextBox 19"/>
          <p:cNvSpPr txBox="1">
            <a:spLocks noChangeArrowheads="1"/>
          </p:cNvSpPr>
          <p:nvPr/>
        </p:nvSpPr>
        <p:spPr bwMode="auto">
          <a:xfrm>
            <a:off x="1244600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0735" name="TextBox 155"/>
          <p:cNvSpPr txBox="1">
            <a:spLocks noChangeArrowheads="1"/>
          </p:cNvSpPr>
          <p:nvPr/>
        </p:nvSpPr>
        <p:spPr bwMode="auto">
          <a:xfrm>
            <a:off x="2239964" y="2308226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</a:t>
            </a:r>
          </a:p>
        </p:txBody>
      </p:sp>
      <p:sp>
        <p:nvSpPr>
          <p:cNvPr id="30736" name="TextBox 156"/>
          <p:cNvSpPr txBox="1">
            <a:spLocks noChangeArrowheads="1"/>
          </p:cNvSpPr>
          <p:nvPr/>
        </p:nvSpPr>
        <p:spPr bwMode="auto">
          <a:xfrm>
            <a:off x="3213101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2</a:t>
            </a:r>
          </a:p>
        </p:txBody>
      </p:sp>
      <p:sp>
        <p:nvSpPr>
          <p:cNvPr id="30737" name="TextBox 160"/>
          <p:cNvSpPr txBox="1">
            <a:spLocks noChangeArrowheads="1"/>
          </p:cNvSpPr>
          <p:nvPr/>
        </p:nvSpPr>
        <p:spPr bwMode="auto">
          <a:xfrm>
            <a:off x="2943226" y="32210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0738" name="TextBox 165"/>
          <p:cNvSpPr txBox="1">
            <a:spLocks noChangeArrowheads="1"/>
          </p:cNvSpPr>
          <p:nvPr/>
        </p:nvSpPr>
        <p:spPr bwMode="auto">
          <a:xfrm>
            <a:off x="3921125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0739" name="TextBox 187"/>
          <p:cNvSpPr txBox="1">
            <a:spLocks noChangeArrowheads="1"/>
          </p:cNvSpPr>
          <p:nvPr/>
        </p:nvSpPr>
        <p:spPr bwMode="auto">
          <a:xfrm>
            <a:off x="29670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112840" y="2954339"/>
            <a:ext cx="917575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1" name="TextBox 187"/>
          <p:cNvSpPr txBox="1">
            <a:spLocks noChangeArrowheads="1"/>
          </p:cNvSpPr>
          <p:nvPr/>
        </p:nvSpPr>
        <p:spPr bwMode="auto">
          <a:xfrm>
            <a:off x="13795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110" name="Straight Connector 109"/>
          <p:cNvCxnSpPr>
            <a:stCxn id="12305" idx="3"/>
            <a:endCxn id="12306" idx="0"/>
          </p:cNvCxnSpPr>
          <p:nvPr/>
        </p:nvCxnSpPr>
        <p:spPr>
          <a:xfrm rot="5400000">
            <a:off x="161132" y="4563270"/>
            <a:ext cx="792163" cy="200025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3" name="TextBox 19"/>
          <p:cNvSpPr txBox="1">
            <a:spLocks noChangeArrowheads="1"/>
          </p:cNvSpPr>
          <p:nvPr/>
        </p:nvSpPr>
        <p:spPr bwMode="auto">
          <a:xfrm>
            <a:off x="579440" y="4538665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114" name="Straight Connector 113"/>
          <p:cNvCxnSpPr>
            <a:stCxn id="12305" idx="5"/>
            <a:endCxn id="12307" idx="1"/>
          </p:cNvCxnSpPr>
          <p:nvPr/>
        </p:nvCxnSpPr>
        <p:spPr>
          <a:xfrm rot="16200000" flipH="1">
            <a:off x="907258" y="4394995"/>
            <a:ext cx="869951" cy="614363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1768476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1676400" y="3379788"/>
            <a:ext cx="668339" cy="195262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304" idx="2"/>
            <a:endCxn id="12305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9" name="TextBox 187"/>
          <p:cNvSpPr txBox="1">
            <a:spLocks noChangeArrowheads="1"/>
          </p:cNvSpPr>
          <p:nvPr/>
        </p:nvSpPr>
        <p:spPr bwMode="auto">
          <a:xfrm>
            <a:off x="2590801" y="3889377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4</a:t>
            </a:r>
          </a:p>
        </p:txBody>
      </p:sp>
      <p:sp>
        <p:nvSpPr>
          <p:cNvPr id="30750" name="TextBox 187"/>
          <p:cNvSpPr txBox="1">
            <a:spLocks noChangeArrowheads="1"/>
          </p:cNvSpPr>
          <p:nvPr/>
        </p:nvSpPr>
        <p:spPr bwMode="auto">
          <a:xfrm>
            <a:off x="1760539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0751" name="TextBox 187"/>
          <p:cNvSpPr txBox="1">
            <a:spLocks noChangeArrowheads="1"/>
          </p:cNvSpPr>
          <p:nvPr/>
        </p:nvSpPr>
        <p:spPr bwMode="auto">
          <a:xfrm>
            <a:off x="1244600" y="381158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0752" name="TextBox 187"/>
          <p:cNvSpPr txBox="1">
            <a:spLocks noChangeArrowheads="1"/>
          </p:cNvSpPr>
          <p:nvPr/>
        </p:nvSpPr>
        <p:spPr bwMode="auto">
          <a:xfrm>
            <a:off x="1301751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0753" name="TextBox 187"/>
          <p:cNvSpPr txBox="1">
            <a:spLocks noChangeArrowheads="1"/>
          </p:cNvSpPr>
          <p:nvPr/>
        </p:nvSpPr>
        <p:spPr bwMode="auto">
          <a:xfrm>
            <a:off x="3387726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0754" name="TextBox 187"/>
          <p:cNvSpPr txBox="1">
            <a:spLocks noChangeArrowheads="1"/>
          </p:cNvSpPr>
          <p:nvPr/>
        </p:nvSpPr>
        <p:spPr bwMode="auto">
          <a:xfrm>
            <a:off x="2374901" y="44005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723902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6" name="TextBox 187"/>
          <p:cNvSpPr txBox="1">
            <a:spLocks noChangeArrowheads="1"/>
          </p:cNvSpPr>
          <p:nvPr/>
        </p:nvSpPr>
        <p:spPr bwMode="auto">
          <a:xfrm>
            <a:off x="977902" y="5048251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9640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2477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81227" y="2857501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579438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A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E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D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F</a:t>
            </a: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I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030413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3657600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C</a:t>
            </a:r>
          </a:p>
        </p:txBody>
      </p:sp>
      <p:sp>
        <p:nvSpPr>
          <p:cNvPr id="50" name="Multiply 49"/>
          <p:cNvSpPr/>
          <p:nvPr/>
        </p:nvSpPr>
        <p:spPr>
          <a:xfrm>
            <a:off x="1816102" y="3359150"/>
            <a:ext cx="365125" cy="4524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cxnSp>
        <p:nvCxnSpPr>
          <p:cNvPr id="52" name="Straight Connector 33"/>
          <p:cNvCxnSpPr/>
          <p:nvPr/>
        </p:nvCxnSpPr>
        <p:spPr>
          <a:xfrm rot="16200000" flipH="1">
            <a:off x="2737645" y="2891632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5"/>
          <p:cNvCxnSpPr/>
          <p:nvPr/>
        </p:nvCxnSpPr>
        <p:spPr>
          <a:xfrm rot="16200000" flipH="1">
            <a:off x="2060574" y="4308475"/>
            <a:ext cx="869951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 rot="16200000" flipH="1">
            <a:off x="2063749" y="4308475"/>
            <a:ext cx="869951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Сохраненный  граф </a:t>
            </a:r>
            <a: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DAG </a:t>
            </a:r>
            <a:b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</a:br>
            <a:endParaRPr lang="en-US" sz="2800" b="1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00565" y="1600201"/>
            <a:ext cx="4186237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 D рассылает RA-DIO  чтобы информировать его подграф – DAG об изменении</a:t>
            </a: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 узел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 имеет альтернативный родительский DAG, E, и не должен покидать DAG, который расположен в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LBR-1</a:t>
            </a:r>
            <a:endParaRPr lang="ru-RU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 удаляет узел D, как родительский  DAG</a:t>
            </a:r>
            <a:endParaRPr lang="en-US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pPr eaLnBrk="1" hangingPunct="1"/>
            <a:endParaRPr lang="en-US" sz="2400" dirty="0" smtClean="0">
              <a:ea typeface="ＭＳ Ｐゴシック" pitchFamily="-108" charset="-128"/>
            </a:endParaRPr>
          </a:p>
          <a:p>
            <a:pPr eaLnBrk="1" hangingPunct="1"/>
            <a:endParaRPr lang="en-US" sz="2400" dirty="0" smtClean="0">
              <a:ea typeface="ＭＳ Ｐゴシック" pitchFamily="-108" charset="-128"/>
            </a:endParaRP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65876"/>
            <a:ext cx="838200" cy="365125"/>
          </a:xfrm>
        </p:spPr>
        <p:txBody>
          <a:bodyPr/>
          <a:lstStyle/>
          <a:p>
            <a:fld id="{D3D00E24-2568-44E0-960B-EDAE187296A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816102" y="3992564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035052" y="1838326"/>
            <a:ext cx="8032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1994695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2767015" y="1838326"/>
            <a:ext cx="9683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2563815" y="2954339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3199607" y="4412457"/>
            <a:ext cx="792163" cy="657225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3629024" y="3516313"/>
            <a:ext cx="590551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7" name="TextBox 19"/>
          <p:cNvSpPr txBox="1">
            <a:spLocks noChangeArrowheads="1"/>
          </p:cNvSpPr>
          <p:nvPr/>
        </p:nvSpPr>
        <p:spPr bwMode="auto">
          <a:xfrm>
            <a:off x="1244600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1759" name="TextBox 155"/>
          <p:cNvSpPr txBox="1">
            <a:spLocks noChangeArrowheads="1"/>
          </p:cNvSpPr>
          <p:nvPr/>
        </p:nvSpPr>
        <p:spPr bwMode="auto">
          <a:xfrm>
            <a:off x="2239964" y="2308226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</a:t>
            </a:r>
          </a:p>
        </p:txBody>
      </p:sp>
      <p:sp>
        <p:nvSpPr>
          <p:cNvPr id="31760" name="TextBox 156"/>
          <p:cNvSpPr txBox="1">
            <a:spLocks noChangeArrowheads="1"/>
          </p:cNvSpPr>
          <p:nvPr/>
        </p:nvSpPr>
        <p:spPr bwMode="auto">
          <a:xfrm>
            <a:off x="3213101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2</a:t>
            </a:r>
          </a:p>
        </p:txBody>
      </p:sp>
      <p:sp>
        <p:nvSpPr>
          <p:cNvPr id="31761" name="TextBox 160"/>
          <p:cNvSpPr txBox="1">
            <a:spLocks noChangeArrowheads="1"/>
          </p:cNvSpPr>
          <p:nvPr/>
        </p:nvSpPr>
        <p:spPr bwMode="auto">
          <a:xfrm>
            <a:off x="2943226" y="32210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1762" name="TextBox 165"/>
          <p:cNvSpPr txBox="1">
            <a:spLocks noChangeArrowheads="1"/>
          </p:cNvSpPr>
          <p:nvPr/>
        </p:nvSpPr>
        <p:spPr bwMode="auto">
          <a:xfrm>
            <a:off x="3921125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1763" name="TextBox 187"/>
          <p:cNvSpPr txBox="1">
            <a:spLocks noChangeArrowheads="1"/>
          </p:cNvSpPr>
          <p:nvPr/>
        </p:nvSpPr>
        <p:spPr bwMode="auto">
          <a:xfrm>
            <a:off x="29670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112840" y="2954339"/>
            <a:ext cx="917575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5" name="TextBox 187"/>
          <p:cNvSpPr txBox="1">
            <a:spLocks noChangeArrowheads="1"/>
          </p:cNvSpPr>
          <p:nvPr/>
        </p:nvSpPr>
        <p:spPr bwMode="auto">
          <a:xfrm>
            <a:off x="13795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110" name="Straight Connector 109"/>
          <p:cNvCxnSpPr>
            <a:stCxn id="12305" idx="3"/>
            <a:endCxn id="12306" idx="0"/>
          </p:cNvCxnSpPr>
          <p:nvPr/>
        </p:nvCxnSpPr>
        <p:spPr>
          <a:xfrm rot="5400000">
            <a:off x="161132" y="4563270"/>
            <a:ext cx="792163" cy="200025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7" name="TextBox 19"/>
          <p:cNvSpPr txBox="1">
            <a:spLocks noChangeArrowheads="1"/>
          </p:cNvSpPr>
          <p:nvPr/>
        </p:nvSpPr>
        <p:spPr bwMode="auto">
          <a:xfrm>
            <a:off x="579440" y="4538665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114" name="Straight Connector 113"/>
          <p:cNvCxnSpPr>
            <a:stCxn id="12305" idx="5"/>
            <a:endCxn id="12307" idx="1"/>
          </p:cNvCxnSpPr>
          <p:nvPr/>
        </p:nvCxnSpPr>
        <p:spPr>
          <a:xfrm rot="16200000" flipH="1">
            <a:off x="907258" y="4394995"/>
            <a:ext cx="869951" cy="614363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1768476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1676400" y="3379788"/>
            <a:ext cx="668339" cy="195262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304" idx="2"/>
            <a:endCxn id="12305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3" name="TextBox 187"/>
          <p:cNvSpPr txBox="1">
            <a:spLocks noChangeArrowheads="1"/>
          </p:cNvSpPr>
          <p:nvPr/>
        </p:nvSpPr>
        <p:spPr bwMode="auto">
          <a:xfrm>
            <a:off x="2590801" y="3889377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4</a:t>
            </a:r>
          </a:p>
        </p:txBody>
      </p:sp>
      <p:sp>
        <p:nvSpPr>
          <p:cNvPr id="31774" name="TextBox 187"/>
          <p:cNvSpPr txBox="1">
            <a:spLocks noChangeArrowheads="1"/>
          </p:cNvSpPr>
          <p:nvPr/>
        </p:nvSpPr>
        <p:spPr bwMode="auto">
          <a:xfrm>
            <a:off x="1760539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1775" name="TextBox 187"/>
          <p:cNvSpPr txBox="1">
            <a:spLocks noChangeArrowheads="1"/>
          </p:cNvSpPr>
          <p:nvPr/>
        </p:nvSpPr>
        <p:spPr bwMode="auto">
          <a:xfrm>
            <a:off x="1244600" y="381158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1776" name="TextBox 187"/>
          <p:cNvSpPr txBox="1">
            <a:spLocks noChangeArrowheads="1"/>
          </p:cNvSpPr>
          <p:nvPr/>
        </p:nvSpPr>
        <p:spPr bwMode="auto">
          <a:xfrm>
            <a:off x="1301751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1777" name="TextBox 187"/>
          <p:cNvSpPr txBox="1">
            <a:spLocks noChangeArrowheads="1"/>
          </p:cNvSpPr>
          <p:nvPr/>
        </p:nvSpPr>
        <p:spPr bwMode="auto">
          <a:xfrm>
            <a:off x="3387726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1778" name="TextBox 187"/>
          <p:cNvSpPr txBox="1">
            <a:spLocks noChangeArrowheads="1"/>
          </p:cNvSpPr>
          <p:nvPr/>
        </p:nvSpPr>
        <p:spPr bwMode="auto">
          <a:xfrm>
            <a:off x="2374901" y="44005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723902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0" name="TextBox 187"/>
          <p:cNvSpPr txBox="1">
            <a:spLocks noChangeArrowheads="1"/>
          </p:cNvSpPr>
          <p:nvPr/>
        </p:nvSpPr>
        <p:spPr bwMode="auto">
          <a:xfrm>
            <a:off x="977902" y="5048251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9640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2477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81227" y="2857501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579438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A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E</a:t>
            </a: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030413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3657600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C</a:t>
            </a:r>
          </a:p>
        </p:txBody>
      </p:sp>
      <p:sp>
        <p:nvSpPr>
          <p:cNvPr id="50" name="Multiply 49"/>
          <p:cNvSpPr/>
          <p:nvPr/>
        </p:nvSpPr>
        <p:spPr>
          <a:xfrm>
            <a:off x="1816102" y="3359150"/>
            <a:ext cx="365125" cy="4524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367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605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F</a:t>
            </a: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I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D</a:t>
            </a:r>
          </a:p>
        </p:txBody>
      </p:sp>
      <p:cxnSp>
        <p:nvCxnSpPr>
          <p:cNvPr id="57" name="Straight Connector 33"/>
          <p:cNvCxnSpPr/>
          <p:nvPr/>
        </p:nvCxnSpPr>
        <p:spPr>
          <a:xfrm rot="16200000" flipH="1">
            <a:off x="2737645" y="2891632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12639 3.703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3681 0.183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>
            <a:stCxn id="12304" idx="5"/>
            <a:endCxn id="12308" idx="1"/>
          </p:cNvCxnSpPr>
          <p:nvPr/>
        </p:nvCxnSpPr>
        <p:spPr>
          <a:xfrm rot="16200000" flipH="1">
            <a:off x="2060574" y="4308475"/>
            <a:ext cx="869951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60648"/>
            <a:ext cx="8229600" cy="11429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Сохраненный  граф </a:t>
            </a:r>
            <a: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DAG </a:t>
            </a:r>
            <a:b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</a:br>
            <a:endParaRPr lang="en-US" sz="2800" b="1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00565" y="1600201"/>
            <a:ext cx="4186237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 F не имеет возможности остаться в DAG с корнем в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LBR-1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 (нет альтернативного радетельского DAG), так  что узел F следует в узел D в незаземленный DAG</a:t>
            </a: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F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рассылает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RA-DIO</a:t>
            </a:r>
            <a:endParaRPr lang="ru-RU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Узлы G и H следует в узел F в незаземленный DAG</a:t>
            </a:r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65876"/>
            <a:ext cx="838200" cy="365125"/>
          </a:xfrm>
        </p:spPr>
        <p:txBody>
          <a:bodyPr/>
          <a:lstStyle/>
          <a:p>
            <a:fld id="{D3D00E24-2568-44E0-960B-EDAE187296A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16102" y="3992564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035052" y="1838326"/>
            <a:ext cx="8032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1994695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2767015" y="1838326"/>
            <a:ext cx="9683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2563815" y="2954339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3199607" y="4412457"/>
            <a:ext cx="792163" cy="657225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3629024" y="3516313"/>
            <a:ext cx="590551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2" name="TextBox 19"/>
          <p:cNvSpPr txBox="1">
            <a:spLocks noChangeArrowheads="1"/>
          </p:cNvSpPr>
          <p:nvPr/>
        </p:nvSpPr>
        <p:spPr bwMode="auto">
          <a:xfrm>
            <a:off x="1244600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2784" name="TextBox 155"/>
          <p:cNvSpPr txBox="1">
            <a:spLocks noChangeArrowheads="1"/>
          </p:cNvSpPr>
          <p:nvPr/>
        </p:nvSpPr>
        <p:spPr bwMode="auto">
          <a:xfrm>
            <a:off x="2239964" y="2308226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</a:t>
            </a:r>
          </a:p>
        </p:txBody>
      </p:sp>
      <p:sp>
        <p:nvSpPr>
          <p:cNvPr id="32785" name="TextBox 156"/>
          <p:cNvSpPr txBox="1">
            <a:spLocks noChangeArrowheads="1"/>
          </p:cNvSpPr>
          <p:nvPr/>
        </p:nvSpPr>
        <p:spPr bwMode="auto">
          <a:xfrm>
            <a:off x="3213101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2</a:t>
            </a:r>
          </a:p>
        </p:txBody>
      </p:sp>
      <p:sp>
        <p:nvSpPr>
          <p:cNvPr id="32786" name="TextBox 160"/>
          <p:cNvSpPr txBox="1">
            <a:spLocks noChangeArrowheads="1"/>
          </p:cNvSpPr>
          <p:nvPr/>
        </p:nvSpPr>
        <p:spPr bwMode="auto">
          <a:xfrm>
            <a:off x="2943226" y="32210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2787" name="TextBox 165"/>
          <p:cNvSpPr txBox="1">
            <a:spLocks noChangeArrowheads="1"/>
          </p:cNvSpPr>
          <p:nvPr/>
        </p:nvSpPr>
        <p:spPr bwMode="auto">
          <a:xfrm>
            <a:off x="3921125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2788" name="TextBox 187"/>
          <p:cNvSpPr txBox="1">
            <a:spLocks noChangeArrowheads="1"/>
          </p:cNvSpPr>
          <p:nvPr/>
        </p:nvSpPr>
        <p:spPr bwMode="auto">
          <a:xfrm>
            <a:off x="29670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112840" y="2954339"/>
            <a:ext cx="917575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0" name="TextBox 187"/>
          <p:cNvSpPr txBox="1">
            <a:spLocks noChangeArrowheads="1"/>
          </p:cNvSpPr>
          <p:nvPr/>
        </p:nvSpPr>
        <p:spPr bwMode="auto">
          <a:xfrm>
            <a:off x="13795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110" name="Straight Connector 109"/>
          <p:cNvCxnSpPr>
            <a:stCxn id="12305" idx="3"/>
            <a:endCxn id="12306" idx="0"/>
          </p:cNvCxnSpPr>
          <p:nvPr/>
        </p:nvCxnSpPr>
        <p:spPr>
          <a:xfrm rot="5400000">
            <a:off x="161132" y="4563270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2" name="TextBox 19"/>
          <p:cNvSpPr txBox="1">
            <a:spLocks noChangeArrowheads="1"/>
          </p:cNvSpPr>
          <p:nvPr/>
        </p:nvSpPr>
        <p:spPr bwMode="auto">
          <a:xfrm>
            <a:off x="579440" y="4538665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114" name="Straight Connector 113"/>
          <p:cNvCxnSpPr>
            <a:stCxn id="12305" idx="5"/>
            <a:endCxn id="12307" idx="1"/>
          </p:cNvCxnSpPr>
          <p:nvPr/>
        </p:nvCxnSpPr>
        <p:spPr>
          <a:xfrm rot="16200000" flipH="1">
            <a:off x="907258" y="4394995"/>
            <a:ext cx="869951" cy="614363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1768476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1676400" y="3379788"/>
            <a:ext cx="668339" cy="195262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304" idx="2"/>
            <a:endCxn id="12305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7" name="TextBox 187"/>
          <p:cNvSpPr txBox="1">
            <a:spLocks noChangeArrowheads="1"/>
          </p:cNvSpPr>
          <p:nvPr/>
        </p:nvSpPr>
        <p:spPr bwMode="auto">
          <a:xfrm>
            <a:off x="2590801" y="3889377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4</a:t>
            </a:r>
          </a:p>
        </p:txBody>
      </p:sp>
      <p:sp>
        <p:nvSpPr>
          <p:cNvPr id="32798" name="TextBox 187"/>
          <p:cNvSpPr txBox="1">
            <a:spLocks noChangeArrowheads="1"/>
          </p:cNvSpPr>
          <p:nvPr/>
        </p:nvSpPr>
        <p:spPr bwMode="auto">
          <a:xfrm>
            <a:off x="1760539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2799" name="TextBox 187"/>
          <p:cNvSpPr txBox="1">
            <a:spLocks noChangeArrowheads="1"/>
          </p:cNvSpPr>
          <p:nvPr/>
        </p:nvSpPr>
        <p:spPr bwMode="auto">
          <a:xfrm>
            <a:off x="1244600" y="381158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2800" name="TextBox 187"/>
          <p:cNvSpPr txBox="1">
            <a:spLocks noChangeArrowheads="1"/>
          </p:cNvSpPr>
          <p:nvPr/>
        </p:nvSpPr>
        <p:spPr bwMode="auto">
          <a:xfrm>
            <a:off x="1301751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2801" name="TextBox 187"/>
          <p:cNvSpPr txBox="1">
            <a:spLocks noChangeArrowheads="1"/>
          </p:cNvSpPr>
          <p:nvPr/>
        </p:nvSpPr>
        <p:spPr bwMode="auto">
          <a:xfrm>
            <a:off x="3387726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2802" name="TextBox 187"/>
          <p:cNvSpPr txBox="1">
            <a:spLocks noChangeArrowheads="1"/>
          </p:cNvSpPr>
          <p:nvPr/>
        </p:nvSpPr>
        <p:spPr bwMode="auto">
          <a:xfrm>
            <a:off x="2374901" y="44005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723902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4" name="TextBox 187"/>
          <p:cNvSpPr txBox="1">
            <a:spLocks noChangeArrowheads="1"/>
          </p:cNvSpPr>
          <p:nvPr/>
        </p:nvSpPr>
        <p:spPr bwMode="auto">
          <a:xfrm>
            <a:off x="977902" y="5048251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9640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2477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81227" y="2857501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579438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A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030413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-108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3657600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C</a:t>
            </a:r>
          </a:p>
        </p:txBody>
      </p:sp>
      <p:sp>
        <p:nvSpPr>
          <p:cNvPr id="50" name="Multiply 49"/>
          <p:cNvSpPr/>
          <p:nvPr/>
        </p:nvSpPr>
        <p:spPr>
          <a:xfrm>
            <a:off x="1816102" y="3359150"/>
            <a:ext cx="365125" cy="4524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367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605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I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52477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2477" y="3981450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3902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H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F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D</a:t>
            </a:r>
          </a:p>
        </p:txBody>
      </p:sp>
      <p:cxnSp>
        <p:nvCxnSpPr>
          <p:cNvPr id="63" name="Straight Connector 62"/>
          <p:cNvCxnSpPr>
            <a:stCxn id="12305" idx="3"/>
            <a:endCxn id="12306" idx="0"/>
          </p:cNvCxnSpPr>
          <p:nvPr/>
        </p:nvCxnSpPr>
        <p:spPr>
          <a:xfrm rot="5400000">
            <a:off x="161132" y="4563270"/>
            <a:ext cx="792163" cy="200025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305" idx="5"/>
            <a:endCxn id="12307" idx="1"/>
          </p:cNvCxnSpPr>
          <p:nvPr/>
        </p:nvCxnSpPr>
        <p:spPr>
          <a:xfrm rot="16200000" flipH="1">
            <a:off x="907258" y="4394995"/>
            <a:ext cx="869951" cy="614363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304" idx="2"/>
            <a:endCxn id="12305" idx="6"/>
          </p:cNvCxnSpPr>
          <p:nvPr/>
        </p:nvCxnSpPr>
        <p:spPr>
          <a:xfrm rot="10800000">
            <a:off x="1112838" y="4078288"/>
            <a:ext cx="533400" cy="0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33"/>
          <p:cNvCxnSpPr/>
          <p:nvPr/>
        </p:nvCxnSpPr>
        <p:spPr>
          <a:xfrm rot="16200000" flipH="1">
            <a:off x="2737645" y="2891632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11719 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1719 0.183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3473 0.182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4" grpId="2" animBg="1"/>
      <p:bldP spid="57" grpId="0" animBg="1"/>
      <p:bldP spid="57" grpId="1" animBg="1"/>
      <p:bldP spid="57" grpId="2" animBg="1"/>
      <p:bldP spid="60" grpId="0" animBg="1"/>
      <p:bldP spid="60" grpId="1" animBg="1"/>
      <p:bldP spid="60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>
            <a:stCxn id="12305" idx="3"/>
            <a:endCxn id="12306" idx="0"/>
          </p:cNvCxnSpPr>
          <p:nvPr/>
        </p:nvCxnSpPr>
        <p:spPr>
          <a:xfrm rot="5400000">
            <a:off x="161132" y="4563270"/>
            <a:ext cx="792163" cy="200025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305" idx="5"/>
            <a:endCxn id="12307" idx="1"/>
          </p:cNvCxnSpPr>
          <p:nvPr/>
        </p:nvCxnSpPr>
        <p:spPr>
          <a:xfrm rot="16200000" flipH="1">
            <a:off x="907258" y="4394995"/>
            <a:ext cx="869951" cy="614363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304" idx="2"/>
            <a:endCxn id="12305" idx="6"/>
          </p:cNvCxnSpPr>
          <p:nvPr/>
        </p:nvCxnSpPr>
        <p:spPr>
          <a:xfrm rot="10800000">
            <a:off x="1112838" y="4078288"/>
            <a:ext cx="533400" cy="0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304" idx="5"/>
            <a:endCxn id="12308" idx="1"/>
          </p:cNvCxnSpPr>
          <p:nvPr/>
        </p:nvCxnSpPr>
        <p:spPr>
          <a:xfrm rot="16200000" flipH="1">
            <a:off x="2060574" y="4308475"/>
            <a:ext cx="869951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Сохраненный  граф </a:t>
            </a:r>
            <a: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DAG </a:t>
            </a:r>
            <a:b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</a:br>
            <a:endParaRPr lang="en-US" sz="2800" b="1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>
          <a:xfrm>
            <a:off x="4500565" y="1600201"/>
            <a:ext cx="4186237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Подграф -DAG узла D в настоящее время заморожен</a:t>
            </a: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Узлы, содержащиеся в подграфе -DAG были выявлены и следуют в  узел D в незаземленным DAG, при этом, все старые маршруты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LBR-1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 были удалены</a:t>
            </a: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Незаземленный DAG пытается воссоединиться с заземлением DAG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 …</a:t>
            </a:r>
            <a:endParaRPr lang="ru-RU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65876"/>
            <a:ext cx="838200" cy="365125"/>
          </a:xfrm>
        </p:spPr>
        <p:txBody>
          <a:bodyPr/>
          <a:lstStyle/>
          <a:p>
            <a:fld id="{D3D00E24-2568-44E0-960B-EDAE187296A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16102" y="3992564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035052" y="1838326"/>
            <a:ext cx="8032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1994695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2767015" y="1838326"/>
            <a:ext cx="9683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2563815" y="2954339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3199607" y="4412457"/>
            <a:ext cx="792163" cy="657225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3629024" y="3516313"/>
            <a:ext cx="590551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9" name="TextBox 19"/>
          <p:cNvSpPr txBox="1">
            <a:spLocks noChangeArrowheads="1"/>
          </p:cNvSpPr>
          <p:nvPr/>
        </p:nvSpPr>
        <p:spPr bwMode="auto">
          <a:xfrm>
            <a:off x="1244600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3811" name="TextBox 155"/>
          <p:cNvSpPr txBox="1">
            <a:spLocks noChangeArrowheads="1"/>
          </p:cNvSpPr>
          <p:nvPr/>
        </p:nvSpPr>
        <p:spPr bwMode="auto">
          <a:xfrm>
            <a:off x="2239964" y="2308226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</a:t>
            </a:r>
          </a:p>
        </p:txBody>
      </p:sp>
      <p:sp>
        <p:nvSpPr>
          <p:cNvPr id="33812" name="TextBox 156"/>
          <p:cNvSpPr txBox="1">
            <a:spLocks noChangeArrowheads="1"/>
          </p:cNvSpPr>
          <p:nvPr/>
        </p:nvSpPr>
        <p:spPr bwMode="auto">
          <a:xfrm>
            <a:off x="3213101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2</a:t>
            </a:r>
          </a:p>
        </p:txBody>
      </p:sp>
      <p:sp>
        <p:nvSpPr>
          <p:cNvPr id="33813" name="TextBox 160"/>
          <p:cNvSpPr txBox="1">
            <a:spLocks noChangeArrowheads="1"/>
          </p:cNvSpPr>
          <p:nvPr/>
        </p:nvSpPr>
        <p:spPr bwMode="auto">
          <a:xfrm>
            <a:off x="2943226" y="32210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3814" name="TextBox 165"/>
          <p:cNvSpPr txBox="1">
            <a:spLocks noChangeArrowheads="1"/>
          </p:cNvSpPr>
          <p:nvPr/>
        </p:nvSpPr>
        <p:spPr bwMode="auto">
          <a:xfrm>
            <a:off x="3921125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3815" name="TextBox 187"/>
          <p:cNvSpPr txBox="1">
            <a:spLocks noChangeArrowheads="1"/>
          </p:cNvSpPr>
          <p:nvPr/>
        </p:nvSpPr>
        <p:spPr bwMode="auto">
          <a:xfrm>
            <a:off x="29670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112840" y="2954339"/>
            <a:ext cx="917575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7" name="TextBox 187"/>
          <p:cNvSpPr txBox="1">
            <a:spLocks noChangeArrowheads="1"/>
          </p:cNvSpPr>
          <p:nvPr/>
        </p:nvSpPr>
        <p:spPr bwMode="auto">
          <a:xfrm>
            <a:off x="13795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3818" name="TextBox 19"/>
          <p:cNvSpPr txBox="1">
            <a:spLocks noChangeArrowheads="1"/>
          </p:cNvSpPr>
          <p:nvPr/>
        </p:nvSpPr>
        <p:spPr bwMode="auto">
          <a:xfrm>
            <a:off x="579440" y="4538665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1768476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1676400" y="3379788"/>
            <a:ext cx="668339" cy="195262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1" name="TextBox 187"/>
          <p:cNvSpPr txBox="1">
            <a:spLocks noChangeArrowheads="1"/>
          </p:cNvSpPr>
          <p:nvPr/>
        </p:nvSpPr>
        <p:spPr bwMode="auto">
          <a:xfrm>
            <a:off x="2590801" y="3889377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4</a:t>
            </a:r>
          </a:p>
        </p:txBody>
      </p:sp>
      <p:sp>
        <p:nvSpPr>
          <p:cNvPr id="33822" name="TextBox 187"/>
          <p:cNvSpPr txBox="1">
            <a:spLocks noChangeArrowheads="1"/>
          </p:cNvSpPr>
          <p:nvPr/>
        </p:nvSpPr>
        <p:spPr bwMode="auto">
          <a:xfrm>
            <a:off x="1760539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3823" name="TextBox 187"/>
          <p:cNvSpPr txBox="1">
            <a:spLocks noChangeArrowheads="1"/>
          </p:cNvSpPr>
          <p:nvPr/>
        </p:nvSpPr>
        <p:spPr bwMode="auto">
          <a:xfrm>
            <a:off x="1244600" y="381158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3824" name="TextBox 187"/>
          <p:cNvSpPr txBox="1">
            <a:spLocks noChangeArrowheads="1"/>
          </p:cNvSpPr>
          <p:nvPr/>
        </p:nvSpPr>
        <p:spPr bwMode="auto">
          <a:xfrm>
            <a:off x="1301751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3825" name="TextBox 187"/>
          <p:cNvSpPr txBox="1">
            <a:spLocks noChangeArrowheads="1"/>
          </p:cNvSpPr>
          <p:nvPr/>
        </p:nvSpPr>
        <p:spPr bwMode="auto">
          <a:xfrm>
            <a:off x="3387726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3826" name="TextBox 187"/>
          <p:cNvSpPr txBox="1">
            <a:spLocks noChangeArrowheads="1"/>
          </p:cNvSpPr>
          <p:nvPr/>
        </p:nvSpPr>
        <p:spPr bwMode="auto">
          <a:xfrm>
            <a:off x="2374901" y="44005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723902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8" name="TextBox 187"/>
          <p:cNvSpPr txBox="1">
            <a:spLocks noChangeArrowheads="1"/>
          </p:cNvSpPr>
          <p:nvPr/>
        </p:nvSpPr>
        <p:spPr bwMode="auto">
          <a:xfrm>
            <a:off x="977902" y="5048251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9640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2477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81227" y="2857501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579438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A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030413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3657600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C</a:t>
            </a:r>
          </a:p>
        </p:txBody>
      </p:sp>
      <p:sp>
        <p:nvSpPr>
          <p:cNvPr id="50" name="Multiply 49"/>
          <p:cNvSpPr/>
          <p:nvPr/>
        </p:nvSpPr>
        <p:spPr>
          <a:xfrm>
            <a:off x="1816102" y="3359150"/>
            <a:ext cx="365125" cy="4524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367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605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I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52477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2477" y="3981450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3902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H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F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D</a:t>
            </a:r>
          </a:p>
        </p:txBody>
      </p:sp>
      <p:cxnSp>
        <p:nvCxnSpPr>
          <p:cNvPr id="67" name="Straight Connector 33"/>
          <p:cNvCxnSpPr/>
          <p:nvPr/>
        </p:nvCxnSpPr>
        <p:spPr>
          <a:xfrm rot="16200000" flipH="1">
            <a:off x="2737645" y="2891632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>
            <a:stCxn id="12305" idx="3"/>
            <a:endCxn id="12306" idx="0"/>
          </p:cNvCxnSpPr>
          <p:nvPr/>
        </p:nvCxnSpPr>
        <p:spPr>
          <a:xfrm rot="5400000">
            <a:off x="161132" y="4563270"/>
            <a:ext cx="792163" cy="200025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305" idx="5"/>
            <a:endCxn id="12307" idx="1"/>
          </p:cNvCxnSpPr>
          <p:nvPr/>
        </p:nvCxnSpPr>
        <p:spPr>
          <a:xfrm rot="16200000" flipH="1">
            <a:off x="907258" y="4394995"/>
            <a:ext cx="869951" cy="614363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304" idx="2"/>
            <a:endCxn id="12305" idx="6"/>
          </p:cNvCxnSpPr>
          <p:nvPr/>
        </p:nvCxnSpPr>
        <p:spPr>
          <a:xfrm rot="10800000">
            <a:off x="1112838" y="4078288"/>
            <a:ext cx="533400" cy="0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304" idx="5"/>
            <a:endCxn id="12308" idx="1"/>
          </p:cNvCxnSpPr>
          <p:nvPr/>
        </p:nvCxnSpPr>
        <p:spPr>
          <a:xfrm rot="16200000" flipH="1">
            <a:off x="2060574" y="4308475"/>
            <a:ext cx="869951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Сохраненный  граф </a:t>
            </a:r>
            <a: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DAG </a:t>
            </a:r>
            <a:b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</a:br>
            <a:endParaRPr lang="en-US" sz="2800" b="1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00564" y="1600201"/>
            <a:ext cx="4338637" cy="45259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I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рассылает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RA-DIO</a:t>
            </a:r>
            <a:endParaRPr lang="ru-RU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 D видит шанс воссоединиться с заземлением DAG на высоте 5 через узел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начинает запускать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DAG Hop timer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длительностью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 4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, связанно с узлом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I</a:t>
            </a:r>
            <a:endParaRPr lang="en-US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pPr eaLnBrk="1" hangingPunct="1"/>
            <a:endParaRPr lang="en-US" sz="2400" dirty="0" smtClean="0">
              <a:ea typeface="ＭＳ Ｐゴシック" pitchFamily="-108" charset="-128"/>
            </a:endParaRPr>
          </a:p>
          <a:p>
            <a:pPr eaLnBrk="1" hangingPunct="1"/>
            <a:endParaRPr lang="en-US" sz="2400" dirty="0" smtClean="0">
              <a:ea typeface="ＭＳ Ｐゴシック" pitchFamily="-108" charset="-128"/>
            </a:endParaRPr>
          </a:p>
          <a:p>
            <a:pPr eaLnBrk="1" hangingPunct="1"/>
            <a:endParaRPr lang="en-US" sz="2400" dirty="0" smtClean="0">
              <a:ea typeface="ＭＳ Ｐゴシック" pitchFamily="-108" charset="-128"/>
            </a:endParaRPr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65876"/>
            <a:ext cx="838200" cy="365125"/>
          </a:xfrm>
        </p:spPr>
        <p:txBody>
          <a:bodyPr/>
          <a:lstStyle/>
          <a:p>
            <a:fld id="{D3D00E24-2568-44E0-960B-EDAE187296A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16102" y="3992564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035052" y="1838326"/>
            <a:ext cx="8032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1994695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2767015" y="1838326"/>
            <a:ext cx="9683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2563815" y="2954339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3199607" y="4412457"/>
            <a:ext cx="792163" cy="657225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3629024" y="3516313"/>
            <a:ext cx="590551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3" name="TextBox 19"/>
          <p:cNvSpPr txBox="1">
            <a:spLocks noChangeArrowheads="1"/>
          </p:cNvSpPr>
          <p:nvPr/>
        </p:nvSpPr>
        <p:spPr bwMode="auto">
          <a:xfrm>
            <a:off x="1244600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4835" name="TextBox 155"/>
          <p:cNvSpPr txBox="1">
            <a:spLocks noChangeArrowheads="1"/>
          </p:cNvSpPr>
          <p:nvPr/>
        </p:nvSpPr>
        <p:spPr bwMode="auto">
          <a:xfrm>
            <a:off x="2239964" y="2308226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</a:t>
            </a:r>
          </a:p>
        </p:txBody>
      </p:sp>
      <p:sp>
        <p:nvSpPr>
          <p:cNvPr id="34836" name="TextBox 156"/>
          <p:cNvSpPr txBox="1">
            <a:spLocks noChangeArrowheads="1"/>
          </p:cNvSpPr>
          <p:nvPr/>
        </p:nvSpPr>
        <p:spPr bwMode="auto">
          <a:xfrm>
            <a:off x="3213101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2</a:t>
            </a:r>
          </a:p>
        </p:txBody>
      </p:sp>
      <p:sp>
        <p:nvSpPr>
          <p:cNvPr id="34837" name="TextBox 160"/>
          <p:cNvSpPr txBox="1">
            <a:spLocks noChangeArrowheads="1"/>
          </p:cNvSpPr>
          <p:nvPr/>
        </p:nvSpPr>
        <p:spPr bwMode="auto">
          <a:xfrm>
            <a:off x="2943226" y="32210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4838" name="TextBox 165"/>
          <p:cNvSpPr txBox="1">
            <a:spLocks noChangeArrowheads="1"/>
          </p:cNvSpPr>
          <p:nvPr/>
        </p:nvSpPr>
        <p:spPr bwMode="auto">
          <a:xfrm>
            <a:off x="3921125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4839" name="TextBox 187"/>
          <p:cNvSpPr txBox="1">
            <a:spLocks noChangeArrowheads="1"/>
          </p:cNvSpPr>
          <p:nvPr/>
        </p:nvSpPr>
        <p:spPr bwMode="auto">
          <a:xfrm>
            <a:off x="29670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112840" y="2954339"/>
            <a:ext cx="917575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1" name="TextBox 187"/>
          <p:cNvSpPr txBox="1">
            <a:spLocks noChangeArrowheads="1"/>
          </p:cNvSpPr>
          <p:nvPr/>
        </p:nvSpPr>
        <p:spPr bwMode="auto">
          <a:xfrm>
            <a:off x="13795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4842" name="TextBox 19"/>
          <p:cNvSpPr txBox="1">
            <a:spLocks noChangeArrowheads="1"/>
          </p:cNvSpPr>
          <p:nvPr/>
        </p:nvSpPr>
        <p:spPr bwMode="auto">
          <a:xfrm>
            <a:off x="579440" y="4538665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1768476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1676400" y="3379788"/>
            <a:ext cx="668339" cy="195262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5" name="TextBox 187"/>
          <p:cNvSpPr txBox="1">
            <a:spLocks noChangeArrowheads="1"/>
          </p:cNvSpPr>
          <p:nvPr/>
        </p:nvSpPr>
        <p:spPr bwMode="auto">
          <a:xfrm>
            <a:off x="2590801" y="3889377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4</a:t>
            </a:r>
          </a:p>
        </p:txBody>
      </p:sp>
      <p:sp>
        <p:nvSpPr>
          <p:cNvPr id="34846" name="TextBox 187"/>
          <p:cNvSpPr txBox="1">
            <a:spLocks noChangeArrowheads="1"/>
          </p:cNvSpPr>
          <p:nvPr/>
        </p:nvSpPr>
        <p:spPr bwMode="auto">
          <a:xfrm>
            <a:off x="1760539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4847" name="TextBox 187"/>
          <p:cNvSpPr txBox="1">
            <a:spLocks noChangeArrowheads="1"/>
          </p:cNvSpPr>
          <p:nvPr/>
        </p:nvSpPr>
        <p:spPr bwMode="auto">
          <a:xfrm>
            <a:off x="1244600" y="381158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4848" name="TextBox 187"/>
          <p:cNvSpPr txBox="1">
            <a:spLocks noChangeArrowheads="1"/>
          </p:cNvSpPr>
          <p:nvPr/>
        </p:nvSpPr>
        <p:spPr bwMode="auto">
          <a:xfrm>
            <a:off x="1301751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4849" name="TextBox 187"/>
          <p:cNvSpPr txBox="1">
            <a:spLocks noChangeArrowheads="1"/>
          </p:cNvSpPr>
          <p:nvPr/>
        </p:nvSpPr>
        <p:spPr bwMode="auto">
          <a:xfrm>
            <a:off x="3387726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4850" name="TextBox 187"/>
          <p:cNvSpPr txBox="1">
            <a:spLocks noChangeArrowheads="1"/>
          </p:cNvSpPr>
          <p:nvPr/>
        </p:nvSpPr>
        <p:spPr bwMode="auto">
          <a:xfrm>
            <a:off x="2374901" y="44005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723902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2" name="TextBox 187"/>
          <p:cNvSpPr txBox="1">
            <a:spLocks noChangeArrowheads="1"/>
          </p:cNvSpPr>
          <p:nvPr/>
        </p:nvSpPr>
        <p:spPr bwMode="auto">
          <a:xfrm>
            <a:off x="977902" y="5048251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9640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2477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81227" y="2857501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579438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50" name="Multiply 49"/>
          <p:cNvSpPr/>
          <p:nvPr/>
        </p:nvSpPr>
        <p:spPr>
          <a:xfrm>
            <a:off x="1816102" y="3359150"/>
            <a:ext cx="365125" cy="4524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367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605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2477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2477" y="3981450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3902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H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F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019427" y="5229225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043240" y="5229225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073402" y="5229225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E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030413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3657600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C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D</a:t>
            </a: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I</a:t>
            </a:r>
          </a:p>
        </p:txBody>
      </p:sp>
      <p:cxnSp>
        <p:nvCxnSpPr>
          <p:cNvPr id="67" name="Straight Connector 33"/>
          <p:cNvCxnSpPr/>
          <p:nvPr/>
        </p:nvCxnSpPr>
        <p:spPr>
          <a:xfrm rot="16200000" flipH="1">
            <a:off x="2737645" y="2891632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12101 -0.190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95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08837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168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08333 -0.1699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>
            <a:stCxn id="12305" idx="3"/>
            <a:endCxn id="12306" idx="0"/>
          </p:cNvCxnSpPr>
          <p:nvPr/>
        </p:nvCxnSpPr>
        <p:spPr>
          <a:xfrm rot="5400000">
            <a:off x="161132" y="4563270"/>
            <a:ext cx="792163" cy="200025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305" idx="5"/>
            <a:endCxn id="12307" idx="1"/>
          </p:cNvCxnSpPr>
          <p:nvPr/>
        </p:nvCxnSpPr>
        <p:spPr>
          <a:xfrm rot="16200000" flipH="1">
            <a:off x="907258" y="4394995"/>
            <a:ext cx="869951" cy="614363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304" idx="2"/>
            <a:endCxn id="12305" idx="6"/>
          </p:cNvCxnSpPr>
          <p:nvPr/>
        </p:nvCxnSpPr>
        <p:spPr>
          <a:xfrm rot="10800000">
            <a:off x="1112838" y="4078288"/>
            <a:ext cx="533400" cy="0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304" idx="5"/>
            <a:endCxn id="12308" idx="1"/>
          </p:cNvCxnSpPr>
          <p:nvPr/>
        </p:nvCxnSpPr>
        <p:spPr>
          <a:xfrm rot="16200000" flipH="1">
            <a:off x="2060574" y="4308475"/>
            <a:ext cx="869951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Сохраненный  граф </a:t>
            </a:r>
            <a: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DAG</a:t>
            </a:r>
            <a:b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00565" y="1600201"/>
            <a:ext cx="4186237" cy="4525963"/>
          </a:xfrm>
        </p:spPr>
        <p:txBody>
          <a:bodyPr>
            <a:normAutofit lnSpcReduction="10000"/>
          </a:bodyPr>
          <a:lstStyle/>
          <a:p>
            <a:pPr eaLnBrk="1" hangingPunct="1"/>
            <a:endParaRPr lang="ru-RU" sz="2400" dirty="0" smtClean="0">
              <a:ea typeface="ＭＳ Ｐゴシック" pitchFamily="-108" charset="-128"/>
            </a:endParaRP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Предположим , что связь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A—F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становится жизнеспособной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A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рассылает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RA-DIO</a:t>
            </a:r>
            <a:endParaRPr lang="ru-RU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 F видит шанс вернуться в заземленный DAG на высоте от 2 до узла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A</a:t>
            </a:r>
            <a:endParaRPr lang="ru-RU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F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начинает запускать 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a DAG Hop timer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длительностью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 1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,связанно с узлом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A</a:t>
            </a:r>
            <a:endParaRPr lang="en-US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ea typeface="ＭＳ Ｐゴシック" pitchFamily="-108" charset="-128"/>
            </a:endParaRPr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65876"/>
            <a:ext cx="838200" cy="365125"/>
          </a:xfrm>
        </p:spPr>
        <p:txBody>
          <a:bodyPr/>
          <a:lstStyle/>
          <a:p>
            <a:fld id="{D3D00E24-2568-44E0-960B-EDAE187296A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16102" y="3992564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035052" y="1838326"/>
            <a:ext cx="8032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1994695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2767015" y="1838326"/>
            <a:ext cx="9683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2563815" y="2954339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3199607" y="4412457"/>
            <a:ext cx="792163" cy="657225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3629024" y="3516313"/>
            <a:ext cx="590551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7" name="TextBox 19"/>
          <p:cNvSpPr txBox="1">
            <a:spLocks noChangeArrowheads="1"/>
          </p:cNvSpPr>
          <p:nvPr/>
        </p:nvSpPr>
        <p:spPr bwMode="auto">
          <a:xfrm>
            <a:off x="1244600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5859" name="TextBox 155"/>
          <p:cNvSpPr txBox="1">
            <a:spLocks noChangeArrowheads="1"/>
          </p:cNvSpPr>
          <p:nvPr/>
        </p:nvSpPr>
        <p:spPr bwMode="auto">
          <a:xfrm>
            <a:off x="2239964" y="2308226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</a:t>
            </a:r>
          </a:p>
        </p:txBody>
      </p:sp>
      <p:sp>
        <p:nvSpPr>
          <p:cNvPr id="35860" name="TextBox 156"/>
          <p:cNvSpPr txBox="1">
            <a:spLocks noChangeArrowheads="1"/>
          </p:cNvSpPr>
          <p:nvPr/>
        </p:nvSpPr>
        <p:spPr bwMode="auto">
          <a:xfrm>
            <a:off x="3213101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2</a:t>
            </a:r>
          </a:p>
        </p:txBody>
      </p:sp>
      <p:sp>
        <p:nvSpPr>
          <p:cNvPr id="35861" name="TextBox 160"/>
          <p:cNvSpPr txBox="1">
            <a:spLocks noChangeArrowheads="1"/>
          </p:cNvSpPr>
          <p:nvPr/>
        </p:nvSpPr>
        <p:spPr bwMode="auto">
          <a:xfrm>
            <a:off x="2943226" y="32210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5862" name="TextBox 165"/>
          <p:cNvSpPr txBox="1">
            <a:spLocks noChangeArrowheads="1"/>
          </p:cNvSpPr>
          <p:nvPr/>
        </p:nvSpPr>
        <p:spPr bwMode="auto">
          <a:xfrm>
            <a:off x="3921125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5863" name="TextBox 187"/>
          <p:cNvSpPr txBox="1">
            <a:spLocks noChangeArrowheads="1"/>
          </p:cNvSpPr>
          <p:nvPr/>
        </p:nvSpPr>
        <p:spPr bwMode="auto">
          <a:xfrm>
            <a:off x="29670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112840" y="2954339"/>
            <a:ext cx="917575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5" name="TextBox 187"/>
          <p:cNvSpPr txBox="1">
            <a:spLocks noChangeArrowheads="1"/>
          </p:cNvSpPr>
          <p:nvPr/>
        </p:nvSpPr>
        <p:spPr bwMode="auto">
          <a:xfrm>
            <a:off x="13795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5866" name="TextBox 19"/>
          <p:cNvSpPr txBox="1">
            <a:spLocks noChangeArrowheads="1"/>
          </p:cNvSpPr>
          <p:nvPr/>
        </p:nvSpPr>
        <p:spPr bwMode="auto">
          <a:xfrm>
            <a:off x="579440" y="4538665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1768476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1676400" y="3379788"/>
            <a:ext cx="668339" cy="195262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9" name="TextBox 187"/>
          <p:cNvSpPr txBox="1">
            <a:spLocks noChangeArrowheads="1"/>
          </p:cNvSpPr>
          <p:nvPr/>
        </p:nvSpPr>
        <p:spPr bwMode="auto">
          <a:xfrm>
            <a:off x="2590801" y="3889377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4</a:t>
            </a:r>
          </a:p>
        </p:txBody>
      </p:sp>
      <p:sp>
        <p:nvSpPr>
          <p:cNvPr id="35870" name="TextBox 187"/>
          <p:cNvSpPr txBox="1">
            <a:spLocks noChangeArrowheads="1"/>
          </p:cNvSpPr>
          <p:nvPr/>
        </p:nvSpPr>
        <p:spPr bwMode="auto">
          <a:xfrm>
            <a:off x="1760539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5871" name="TextBox 187"/>
          <p:cNvSpPr txBox="1">
            <a:spLocks noChangeArrowheads="1"/>
          </p:cNvSpPr>
          <p:nvPr/>
        </p:nvSpPr>
        <p:spPr bwMode="auto">
          <a:xfrm>
            <a:off x="1244600" y="381158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5872" name="TextBox 187"/>
          <p:cNvSpPr txBox="1">
            <a:spLocks noChangeArrowheads="1"/>
          </p:cNvSpPr>
          <p:nvPr/>
        </p:nvSpPr>
        <p:spPr bwMode="auto">
          <a:xfrm>
            <a:off x="1301751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5873" name="TextBox 187"/>
          <p:cNvSpPr txBox="1">
            <a:spLocks noChangeArrowheads="1"/>
          </p:cNvSpPr>
          <p:nvPr/>
        </p:nvSpPr>
        <p:spPr bwMode="auto">
          <a:xfrm>
            <a:off x="3387726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5874" name="TextBox 187"/>
          <p:cNvSpPr txBox="1">
            <a:spLocks noChangeArrowheads="1"/>
          </p:cNvSpPr>
          <p:nvPr/>
        </p:nvSpPr>
        <p:spPr bwMode="auto">
          <a:xfrm>
            <a:off x="2374901" y="44005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723902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6" name="TextBox 187"/>
          <p:cNvSpPr txBox="1">
            <a:spLocks noChangeArrowheads="1"/>
          </p:cNvSpPr>
          <p:nvPr/>
        </p:nvSpPr>
        <p:spPr bwMode="auto">
          <a:xfrm>
            <a:off x="977902" y="5048251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9640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2477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81227" y="2857501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1816102" y="3359150"/>
            <a:ext cx="365125" cy="4524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367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605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2477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2477" y="3981450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3902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cxnSp>
        <p:nvCxnSpPr>
          <p:cNvPr id="66" name="Straight Connector 65"/>
          <p:cNvCxnSpPr>
            <a:stCxn id="12300" idx="4"/>
            <a:endCxn id="12305" idx="0"/>
          </p:cNvCxnSpPr>
          <p:nvPr/>
        </p:nvCxnSpPr>
        <p:spPr>
          <a:xfrm rot="5400000">
            <a:off x="550864" y="3516313"/>
            <a:ext cx="590551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55"/>
          <p:cNvSpPr txBox="1">
            <a:spLocks noChangeArrowheads="1"/>
          </p:cNvSpPr>
          <p:nvPr/>
        </p:nvSpPr>
        <p:spPr bwMode="auto">
          <a:xfrm>
            <a:off x="849314" y="33607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52477" y="286861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49302" y="2857501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84227" y="2857501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I</a:t>
            </a: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579438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H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F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E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030413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3657600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C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D</a:t>
            </a:r>
          </a:p>
        </p:txBody>
      </p:sp>
      <p:cxnSp>
        <p:nvCxnSpPr>
          <p:cNvPr id="69" name="Straight Connector 33"/>
          <p:cNvCxnSpPr/>
          <p:nvPr/>
        </p:nvCxnSpPr>
        <p:spPr>
          <a:xfrm rot="16200000" flipH="1">
            <a:off x="2737645" y="2891632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1.94444E-6 0.16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1375 -0.1708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8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5365 2.96296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>
            <a:stCxn id="12305" idx="3"/>
            <a:endCxn id="12306" idx="0"/>
          </p:cNvCxnSpPr>
          <p:nvPr/>
        </p:nvCxnSpPr>
        <p:spPr>
          <a:xfrm rot="5400000">
            <a:off x="161132" y="4563270"/>
            <a:ext cx="792163" cy="200025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305" idx="5"/>
            <a:endCxn id="12307" idx="1"/>
          </p:cNvCxnSpPr>
          <p:nvPr/>
        </p:nvCxnSpPr>
        <p:spPr>
          <a:xfrm rot="16200000" flipH="1">
            <a:off x="907258" y="4394995"/>
            <a:ext cx="869951" cy="614363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304" idx="2"/>
            <a:endCxn id="12305" idx="6"/>
          </p:cNvCxnSpPr>
          <p:nvPr/>
        </p:nvCxnSpPr>
        <p:spPr>
          <a:xfrm rot="10800000">
            <a:off x="1112838" y="4078288"/>
            <a:ext cx="533400" cy="0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304" idx="5"/>
            <a:endCxn id="12308" idx="1"/>
          </p:cNvCxnSpPr>
          <p:nvPr/>
        </p:nvCxnSpPr>
        <p:spPr>
          <a:xfrm rot="16200000" flipH="1">
            <a:off x="2060574" y="4308475"/>
            <a:ext cx="869951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Сохраненный  граф </a:t>
            </a:r>
            <a: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DAG </a:t>
            </a:r>
            <a:b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</a:br>
            <a:endParaRPr lang="en-US" sz="2800" b="1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00565" y="1600201"/>
            <a:ext cx="4186237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DAG Hop Timer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узла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F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 истекает</a:t>
            </a: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 F присоединяется к заземленным DAG на </a:t>
            </a:r>
            <a:r>
              <a:rPr lang="ru-RU" sz="2400" dirty="0" err="1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выстое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 2 путем добавления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A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в качестве радетельского DAG, и удаления D</a:t>
            </a:r>
            <a:endParaRPr lang="en-US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pPr eaLnBrk="1" hangingPunct="1"/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F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рассылает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RA-DIO</a:t>
            </a:r>
            <a:endParaRPr lang="ru-RU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Узлы G и H следуют в узел F к заземленным DAG</a:t>
            </a:r>
            <a:endParaRPr lang="en-US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65876"/>
            <a:ext cx="838200" cy="365125"/>
          </a:xfrm>
        </p:spPr>
        <p:txBody>
          <a:bodyPr/>
          <a:lstStyle/>
          <a:p>
            <a:fld id="{D3D00E24-2568-44E0-960B-EDAE187296A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16102" y="3992564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035052" y="1838326"/>
            <a:ext cx="8032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1994695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2767015" y="1838326"/>
            <a:ext cx="9683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2563815" y="2954339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3199607" y="4412457"/>
            <a:ext cx="792163" cy="657225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3629024" y="3516313"/>
            <a:ext cx="590551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1" name="TextBox 19"/>
          <p:cNvSpPr txBox="1">
            <a:spLocks noChangeArrowheads="1"/>
          </p:cNvSpPr>
          <p:nvPr/>
        </p:nvSpPr>
        <p:spPr bwMode="auto">
          <a:xfrm>
            <a:off x="1244600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6883" name="TextBox 155"/>
          <p:cNvSpPr txBox="1">
            <a:spLocks noChangeArrowheads="1"/>
          </p:cNvSpPr>
          <p:nvPr/>
        </p:nvSpPr>
        <p:spPr bwMode="auto">
          <a:xfrm>
            <a:off x="2239964" y="2308226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</a:t>
            </a:r>
          </a:p>
        </p:txBody>
      </p:sp>
      <p:sp>
        <p:nvSpPr>
          <p:cNvPr id="36884" name="TextBox 156"/>
          <p:cNvSpPr txBox="1">
            <a:spLocks noChangeArrowheads="1"/>
          </p:cNvSpPr>
          <p:nvPr/>
        </p:nvSpPr>
        <p:spPr bwMode="auto">
          <a:xfrm>
            <a:off x="3213101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2</a:t>
            </a:r>
          </a:p>
        </p:txBody>
      </p:sp>
      <p:sp>
        <p:nvSpPr>
          <p:cNvPr id="36885" name="TextBox 160"/>
          <p:cNvSpPr txBox="1">
            <a:spLocks noChangeArrowheads="1"/>
          </p:cNvSpPr>
          <p:nvPr/>
        </p:nvSpPr>
        <p:spPr bwMode="auto">
          <a:xfrm>
            <a:off x="2943226" y="32210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6886" name="TextBox 165"/>
          <p:cNvSpPr txBox="1">
            <a:spLocks noChangeArrowheads="1"/>
          </p:cNvSpPr>
          <p:nvPr/>
        </p:nvSpPr>
        <p:spPr bwMode="auto">
          <a:xfrm>
            <a:off x="3921125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6887" name="TextBox 187"/>
          <p:cNvSpPr txBox="1">
            <a:spLocks noChangeArrowheads="1"/>
          </p:cNvSpPr>
          <p:nvPr/>
        </p:nvSpPr>
        <p:spPr bwMode="auto">
          <a:xfrm>
            <a:off x="29670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112840" y="2954339"/>
            <a:ext cx="917575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9" name="TextBox 187"/>
          <p:cNvSpPr txBox="1">
            <a:spLocks noChangeArrowheads="1"/>
          </p:cNvSpPr>
          <p:nvPr/>
        </p:nvSpPr>
        <p:spPr bwMode="auto">
          <a:xfrm>
            <a:off x="13795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6890" name="TextBox 19"/>
          <p:cNvSpPr txBox="1">
            <a:spLocks noChangeArrowheads="1"/>
          </p:cNvSpPr>
          <p:nvPr/>
        </p:nvSpPr>
        <p:spPr bwMode="auto">
          <a:xfrm>
            <a:off x="579440" y="4538665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1768476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1676400" y="3379788"/>
            <a:ext cx="668339" cy="195262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3" name="TextBox 187"/>
          <p:cNvSpPr txBox="1">
            <a:spLocks noChangeArrowheads="1"/>
          </p:cNvSpPr>
          <p:nvPr/>
        </p:nvSpPr>
        <p:spPr bwMode="auto">
          <a:xfrm>
            <a:off x="2590801" y="3889377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4</a:t>
            </a:r>
          </a:p>
        </p:txBody>
      </p:sp>
      <p:sp>
        <p:nvSpPr>
          <p:cNvPr id="36894" name="TextBox 187"/>
          <p:cNvSpPr txBox="1">
            <a:spLocks noChangeArrowheads="1"/>
          </p:cNvSpPr>
          <p:nvPr/>
        </p:nvSpPr>
        <p:spPr bwMode="auto">
          <a:xfrm>
            <a:off x="1760539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6895" name="TextBox 187"/>
          <p:cNvSpPr txBox="1">
            <a:spLocks noChangeArrowheads="1"/>
          </p:cNvSpPr>
          <p:nvPr/>
        </p:nvSpPr>
        <p:spPr bwMode="auto">
          <a:xfrm>
            <a:off x="1244600" y="381158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6896" name="TextBox 187"/>
          <p:cNvSpPr txBox="1">
            <a:spLocks noChangeArrowheads="1"/>
          </p:cNvSpPr>
          <p:nvPr/>
        </p:nvSpPr>
        <p:spPr bwMode="auto">
          <a:xfrm>
            <a:off x="1301751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6897" name="TextBox 187"/>
          <p:cNvSpPr txBox="1">
            <a:spLocks noChangeArrowheads="1"/>
          </p:cNvSpPr>
          <p:nvPr/>
        </p:nvSpPr>
        <p:spPr bwMode="auto">
          <a:xfrm>
            <a:off x="3387726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6898" name="TextBox 187"/>
          <p:cNvSpPr txBox="1">
            <a:spLocks noChangeArrowheads="1"/>
          </p:cNvSpPr>
          <p:nvPr/>
        </p:nvSpPr>
        <p:spPr bwMode="auto">
          <a:xfrm>
            <a:off x="2374901" y="44005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723902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00" name="TextBox 187"/>
          <p:cNvSpPr txBox="1">
            <a:spLocks noChangeArrowheads="1"/>
          </p:cNvSpPr>
          <p:nvPr/>
        </p:nvSpPr>
        <p:spPr bwMode="auto">
          <a:xfrm>
            <a:off x="977902" y="5048251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9640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81227" y="2857501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1816102" y="3359150"/>
            <a:ext cx="365125" cy="4524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367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605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2477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2477" y="3981450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3902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cxnSp>
        <p:nvCxnSpPr>
          <p:cNvPr id="66" name="Straight Connector 65"/>
          <p:cNvCxnSpPr>
            <a:stCxn id="12300" idx="4"/>
            <a:endCxn id="12305" idx="0"/>
          </p:cNvCxnSpPr>
          <p:nvPr/>
        </p:nvCxnSpPr>
        <p:spPr>
          <a:xfrm rot="5400000">
            <a:off x="550864" y="3516313"/>
            <a:ext cx="590551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10" name="TextBox 155"/>
          <p:cNvSpPr txBox="1">
            <a:spLocks noChangeArrowheads="1"/>
          </p:cNvSpPr>
          <p:nvPr/>
        </p:nvSpPr>
        <p:spPr bwMode="auto">
          <a:xfrm>
            <a:off x="849314" y="33607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84227" y="397351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E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030413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3657600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C</a:t>
            </a:r>
          </a:p>
        </p:txBody>
      </p:sp>
      <p:cxnSp>
        <p:nvCxnSpPr>
          <p:cNvPr id="68" name="Straight Connector 67"/>
          <p:cNvCxnSpPr>
            <a:stCxn id="12305" idx="6"/>
            <a:endCxn id="12304" idx="2"/>
          </p:cNvCxnSpPr>
          <p:nvPr/>
        </p:nvCxnSpPr>
        <p:spPr>
          <a:xfrm>
            <a:off x="1112838" y="4078288"/>
            <a:ext cx="5334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2300" idx="4"/>
            <a:endCxn id="12305" idx="0"/>
          </p:cNvCxnSpPr>
          <p:nvPr/>
        </p:nvCxnSpPr>
        <p:spPr>
          <a:xfrm rot="5400000">
            <a:off x="550864" y="3516313"/>
            <a:ext cx="590551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84227" y="3992564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20740" y="397351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84227" y="397351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579438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A</a:t>
            </a: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H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F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D</a:t>
            </a:r>
          </a:p>
        </p:txBody>
      </p:sp>
      <p:cxnSp>
        <p:nvCxnSpPr>
          <p:cNvPr id="80" name="Straight Connector 79"/>
          <p:cNvCxnSpPr>
            <a:stCxn id="12305" idx="3"/>
            <a:endCxn id="12306" idx="0"/>
          </p:cNvCxnSpPr>
          <p:nvPr/>
        </p:nvCxnSpPr>
        <p:spPr>
          <a:xfrm rot="5400000">
            <a:off x="161132" y="4563270"/>
            <a:ext cx="792163" cy="200025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2305" idx="5"/>
            <a:endCxn id="12307" idx="1"/>
          </p:cNvCxnSpPr>
          <p:nvPr/>
        </p:nvCxnSpPr>
        <p:spPr>
          <a:xfrm rot="16200000" flipH="1">
            <a:off x="907258" y="4394995"/>
            <a:ext cx="869951" cy="614363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33"/>
          <p:cNvCxnSpPr/>
          <p:nvPr/>
        </p:nvCxnSpPr>
        <p:spPr>
          <a:xfrm rot="16200000" flipH="1">
            <a:off x="2737645" y="2891632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-0.1696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10972 0.199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1372 1.48148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4132 0.199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2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>
            <a:stCxn id="12305" idx="6"/>
            <a:endCxn id="12304" idx="2"/>
          </p:cNvCxnSpPr>
          <p:nvPr/>
        </p:nvCxnSpPr>
        <p:spPr>
          <a:xfrm>
            <a:off x="1112838" y="4078288"/>
            <a:ext cx="5334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2305" idx="3"/>
            <a:endCxn id="12306" idx="0"/>
          </p:cNvCxnSpPr>
          <p:nvPr/>
        </p:nvCxnSpPr>
        <p:spPr>
          <a:xfrm rot="5400000">
            <a:off x="161132" y="4563270"/>
            <a:ext cx="792163" cy="200025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305" idx="5"/>
            <a:endCxn id="12307" idx="1"/>
          </p:cNvCxnSpPr>
          <p:nvPr/>
        </p:nvCxnSpPr>
        <p:spPr>
          <a:xfrm rot="16200000" flipH="1">
            <a:off x="907258" y="4394995"/>
            <a:ext cx="869951" cy="614363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304" idx="5"/>
            <a:endCxn id="12308" idx="1"/>
          </p:cNvCxnSpPr>
          <p:nvPr/>
        </p:nvCxnSpPr>
        <p:spPr>
          <a:xfrm rot="16200000" flipH="1">
            <a:off x="2060574" y="4308475"/>
            <a:ext cx="869951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Сохраненный  граф </a:t>
            </a:r>
            <a: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DAG </a:t>
            </a:r>
            <a:b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</a:br>
            <a:endParaRPr lang="en-US" sz="2800" b="1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</p:txBody>
      </p:sp>
      <p:sp>
        <p:nvSpPr>
          <p:cNvPr id="37894" name="Rectangle 3"/>
          <p:cNvSpPr>
            <a:spLocks noGrp="1" noChangeArrowheads="1"/>
          </p:cNvSpPr>
          <p:nvPr>
            <p:ph idx="1"/>
          </p:nvPr>
        </p:nvSpPr>
        <p:spPr>
          <a:xfrm>
            <a:off x="4500565" y="1600201"/>
            <a:ext cx="4186237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 D видит шанс вернуться DAG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LBR-1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 на высоту 3 через узел F</a:t>
            </a: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Узел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 D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начинает запускать 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a DAG Hop timer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длительностью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 2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, связанно с узлом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F,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кроме того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the DAG Hop timer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уже работает с длительностью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 4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, связанно с узлом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I</a:t>
            </a:r>
            <a:endParaRPr lang="en-US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pPr eaLnBrk="1" hangingPunct="1"/>
            <a:endParaRPr lang="en-US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65876"/>
            <a:ext cx="838200" cy="365125"/>
          </a:xfrm>
        </p:spPr>
        <p:txBody>
          <a:bodyPr/>
          <a:lstStyle/>
          <a:p>
            <a:fld id="{D3D00E24-2568-44E0-960B-EDAE187296A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16102" y="3992564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035052" y="1838326"/>
            <a:ext cx="8032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1994695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2767015" y="1838326"/>
            <a:ext cx="9683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2563815" y="2954339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3199607" y="4412457"/>
            <a:ext cx="792163" cy="657225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3629024" y="3516313"/>
            <a:ext cx="590551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1244600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7907" name="TextBox 155"/>
          <p:cNvSpPr txBox="1">
            <a:spLocks noChangeArrowheads="1"/>
          </p:cNvSpPr>
          <p:nvPr/>
        </p:nvSpPr>
        <p:spPr bwMode="auto">
          <a:xfrm>
            <a:off x="2239964" y="2308226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</a:t>
            </a:r>
          </a:p>
        </p:txBody>
      </p:sp>
      <p:sp>
        <p:nvSpPr>
          <p:cNvPr id="37908" name="TextBox 156"/>
          <p:cNvSpPr txBox="1">
            <a:spLocks noChangeArrowheads="1"/>
          </p:cNvSpPr>
          <p:nvPr/>
        </p:nvSpPr>
        <p:spPr bwMode="auto">
          <a:xfrm>
            <a:off x="3213101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2</a:t>
            </a:r>
          </a:p>
        </p:txBody>
      </p:sp>
      <p:sp>
        <p:nvSpPr>
          <p:cNvPr id="37909" name="TextBox 160"/>
          <p:cNvSpPr txBox="1">
            <a:spLocks noChangeArrowheads="1"/>
          </p:cNvSpPr>
          <p:nvPr/>
        </p:nvSpPr>
        <p:spPr bwMode="auto">
          <a:xfrm>
            <a:off x="2943226" y="32210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7910" name="TextBox 165"/>
          <p:cNvSpPr txBox="1">
            <a:spLocks noChangeArrowheads="1"/>
          </p:cNvSpPr>
          <p:nvPr/>
        </p:nvSpPr>
        <p:spPr bwMode="auto">
          <a:xfrm>
            <a:off x="3921125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7911" name="TextBox 187"/>
          <p:cNvSpPr txBox="1">
            <a:spLocks noChangeArrowheads="1"/>
          </p:cNvSpPr>
          <p:nvPr/>
        </p:nvSpPr>
        <p:spPr bwMode="auto">
          <a:xfrm>
            <a:off x="29670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112840" y="2954339"/>
            <a:ext cx="917575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3" name="TextBox 187"/>
          <p:cNvSpPr txBox="1">
            <a:spLocks noChangeArrowheads="1"/>
          </p:cNvSpPr>
          <p:nvPr/>
        </p:nvSpPr>
        <p:spPr bwMode="auto">
          <a:xfrm>
            <a:off x="13795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7914" name="TextBox 19"/>
          <p:cNvSpPr txBox="1">
            <a:spLocks noChangeArrowheads="1"/>
          </p:cNvSpPr>
          <p:nvPr/>
        </p:nvSpPr>
        <p:spPr bwMode="auto">
          <a:xfrm>
            <a:off x="579440" y="4538665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1768476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1676400" y="3379788"/>
            <a:ext cx="668339" cy="195262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7" name="TextBox 187"/>
          <p:cNvSpPr txBox="1">
            <a:spLocks noChangeArrowheads="1"/>
          </p:cNvSpPr>
          <p:nvPr/>
        </p:nvSpPr>
        <p:spPr bwMode="auto">
          <a:xfrm>
            <a:off x="2590801" y="3889377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4</a:t>
            </a:r>
          </a:p>
        </p:txBody>
      </p:sp>
      <p:sp>
        <p:nvSpPr>
          <p:cNvPr id="37918" name="TextBox 187"/>
          <p:cNvSpPr txBox="1">
            <a:spLocks noChangeArrowheads="1"/>
          </p:cNvSpPr>
          <p:nvPr/>
        </p:nvSpPr>
        <p:spPr bwMode="auto">
          <a:xfrm>
            <a:off x="1760539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7919" name="TextBox 187"/>
          <p:cNvSpPr txBox="1">
            <a:spLocks noChangeArrowheads="1"/>
          </p:cNvSpPr>
          <p:nvPr/>
        </p:nvSpPr>
        <p:spPr bwMode="auto">
          <a:xfrm>
            <a:off x="1244600" y="381158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7920" name="TextBox 187"/>
          <p:cNvSpPr txBox="1">
            <a:spLocks noChangeArrowheads="1"/>
          </p:cNvSpPr>
          <p:nvPr/>
        </p:nvSpPr>
        <p:spPr bwMode="auto">
          <a:xfrm>
            <a:off x="1301751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7921" name="TextBox 187"/>
          <p:cNvSpPr txBox="1">
            <a:spLocks noChangeArrowheads="1"/>
          </p:cNvSpPr>
          <p:nvPr/>
        </p:nvSpPr>
        <p:spPr bwMode="auto">
          <a:xfrm>
            <a:off x="3387726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7922" name="TextBox 187"/>
          <p:cNvSpPr txBox="1">
            <a:spLocks noChangeArrowheads="1"/>
          </p:cNvSpPr>
          <p:nvPr/>
        </p:nvSpPr>
        <p:spPr bwMode="auto">
          <a:xfrm>
            <a:off x="2374901" y="44005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723902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4" name="TextBox 187"/>
          <p:cNvSpPr txBox="1">
            <a:spLocks noChangeArrowheads="1"/>
          </p:cNvSpPr>
          <p:nvPr/>
        </p:nvSpPr>
        <p:spPr bwMode="auto">
          <a:xfrm>
            <a:off x="977902" y="5048251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9640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81227" y="2857501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1816102" y="3359150"/>
            <a:ext cx="365125" cy="4524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367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605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2477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2477" y="3981450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3902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cxnSp>
        <p:nvCxnSpPr>
          <p:cNvPr id="66" name="Straight Connector 65"/>
          <p:cNvCxnSpPr>
            <a:stCxn id="12300" idx="4"/>
            <a:endCxn id="12305" idx="0"/>
          </p:cNvCxnSpPr>
          <p:nvPr/>
        </p:nvCxnSpPr>
        <p:spPr>
          <a:xfrm rot="5400000">
            <a:off x="550864" y="3516313"/>
            <a:ext cx="590551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4" name="TextBox 155"/>
          <p:cNvSpPr txBox="1">
            <a:spLocks noChangeArrowheads="1"/>
          </p:cNvSpPr>
          <p:nvPr/>
        </p:nvSpPr>
        <p:spPr bwMode="auto">
          <a:xfrm>
            <a:off x="849314" y="33607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84227" y="397351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E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030413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3657600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C</a:t>
            </a:r>
          </a:p>
        </p:txBody>
      </p:sp>
      <p:cxnSp>
        <p:nvCxnSpPr>
          <p:cNvPr id="74" name="Straight Connector 73"/>
          <p:cNvCxnSpPr>
            <a:stCxn id="12300" idx="4"/>
            <a:endCxn id="12305" idx="0"/>
          </p:cNvCxnSpPr>
          <p:nvPr/>
        </p:nvCxnSpPr>
        <p:spPr>
          <a:xfrm rot="5400000">
            <a:off x="550864" y="3516313"/>
            <a:ext cx="590551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84227" y="3992564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20740" y="397351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84227" y="397351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579438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A</a:t>
            </a: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H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F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D</a:t>
            </a:r>
          </a:p>
        </p:txBody>
      </p:sp>
      <p:cxnSp>
        <p:nvCxnSpPr>
          <p:cNvPr id="61" name="Straight Connector 33"/>
          <p:cNvCxnSpPr/>
          <p:nvPr/>
        </p:nvCxnSpPr>
        <p:spPr>
          <a:xfrm rot="16200000" flipH="1">
            <a:off x="2737645" y="2891632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>
            <a:stCxn id="12305" idx="6"/>
            <a:endCxn id="12304" idx="2"/>
          </p:cNvCxnSpPr>
          <p:nvPr/>
        </p:nvCxnSpPr>
        <p:spPr>
          <a:xfrm>
            <a:off x="1112838" y="4078288"/>
            <a:ext cx="5334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2305" idx="3"/>
            <a:endCxn id="12306" idx="0"/>
          </p:cNvCxnSpPr>
          <p:nvPr/>
        </p:nvCxnSpPr>
        <p:spPr>
          <a:xfrm rot="5400000">
            <a:off x="161132" y="4563270"/>
            <a:ext cx="792163" cy="200025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305" idx="5"/>
            <a:endCxn id="12307" idx="1"/>
          </p:cNvCxnSpPr>
          <p:nvPr/>
        </p:nvCxnSpPr>
        <p:spPr>
          <a:xfrm rot="16200000" flipH="1">
            <a:off x="907258" y="4394995"/>
            <a:ext cx="869951" cy="614363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304" idx="5"/>
            <a:endCxn id="12308" idx="1"/>
          </p:cNvCxnSpPr>
          <p:nvPr/>
        </p:nvCxnSpPr>
        <p:spPr>
          <a:xfrm rot="16200000" flipH="1">
            <a:off x="2060574" y="4308475"/>
            <a:ext cx="869951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Сохраненный  граф </a:t>
            </a:r>
            <a: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DAG </a:t>
            </a:r>
            <a:br>
              <a:rPr lang="en-US" sz="2800" b="1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</a:br>
            <a:endParaRPr lang="en-US" sz="2800" b="1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00565" y="1600201"/>
            <a:ext cx="4186237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DAG Hop timer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 узла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с длительностью </a:t>
            </a:r>
            <a:r>
              <a:rPr lang="en-US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 2 </a:t>
            </a:r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 пытается истечь первым</a:t>
            </a:r>
            <a:endParaRPr lang="en-US" sz="2400" dirty="0" smtClean="0">
              <a:latin typeface="Times New Roman" pitchFamily="18" charset="0"/>
              <a:ea typeface="ＭＳ Ｐゴシック" pitchFamily="-108" charset="-128"/>
              <a:cs typeface="Times New Roman" pitchFamily="18" charset="0"/>
              <a:sym typeface="Symbol" pitchFamily="-108" charset="2"/>
            </a:endParaRP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Узел D присоединяется к заземленным DAG на высоте 3 путем добавления узла F как родительский  DAG</a:t>
            </a:r>
          </a:p>
          <a:p>
            <a:r>
              <a:rPr lang="ru-RU" sz="24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  <a:sym typeface="Symbol" pitchFamily="-108" charset="2"/>
              </a:rPr>
              <a:t>Разрывается и снова присоединение сломанного подграфа -DAG</a:t>
            </a:r>
          </a:p>
          <a:p>
            <a:pPr eaLnBrk="1" hangingPunct="1">
              <a:buNone/>
            </a:pPr>
            <a:endParaRPr lang="en-US" sz="2400" dirty="0" smtClean="0">
              <a:ea typeface="ＭＳ Ｐゴシック" pitchFamily="-108" charset="-128"/>
            </a:endParaRPr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65876"/>
            <a:ext cx="838200" cy="365125"/>
          </a:xfrm>
        </p:spPr>
        <p:txBody>
          <a:bodyPr/>
          <a:lstStyle/>
          <a:p>
            <a:fld id="{D3D00E24-2568-44E0-960B-EDAE187296A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16102" y="3992564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035052" y="1838326"/>
            <a:ext cx="8032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1994695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2767015" y="1838326"/>
            <a:ext cx="968375" cy="92710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2563815" y="2954339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3199607" y="4412457"/>
            <a:ext cx="792163" cy="657225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3629024" y="3516313"/>
            <a:ext cx="590551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9" name="TextBox 19"/>
          <p:cNvSpPr txBox="1">
            <a:spLocks noChangeArrowheads="1"/>
          </p:cNvSpPr>
          <p:nvPr/>
        </p:nvSpPr>
        <p:spPr bwMode="auto">
          <a:xfrm>
            <a:off x="1244600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8931" name="TextBox 155"/>
          <p:cNvSpPr txBox="1">
            <a:spLocks noChangeArrowheads="1"/>
          </p:cNvSpPr>
          <p:nvPr/>
        </p:nvSpPr>
        <p:spPr bwMode="auto">
          <a:xfrm>
            <a:off x="2239964" y="2308226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3</a:t>
            </a:r>
          </a:p>
        </p:txBody>
      </p:sp>
      <p:sp>
        <p:nvSpPr>
          <p:cNvPr id="38932" name="TextBox 156"/>
          <p:cNvSpPr txBox="1">
            <a:spLocks noChangeArrowheads="1"/>
          </p:cNvSpPr>
          <p:nvPr/>
        </p:nvSpPr>
        <p:spPr bwMode="auto">
          <a:xfrm>
            <a:off x="3213101" y="203200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2</a:t>
            </a:r>
          </a:p>
        </p:txBody>
      </p:sp>
      <p:sp>
        <p:nvSpPr>
          <p:cNvPr id="38933" name="TextBox 160"/>
          <p:cNvSpPr txBox="1">
            <a:spLocks noChangeArrowheads="1"/>
          </p:cNvSpPr>
          <p:nvPr/>
        </p:nvSpPr>
        <p:spPr bwMode="auto">
          <a:xfrm>
            <a:off x="2943226" y="32210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8934" name="TextBox 165"/>
          <p:cNvSpPr txBox="1">
            <a:spLocks noChangeArrowheads="1"/>
          </p:cNvSpPr>
          <p:nvPr/>
        </p:nvSpPr>
        <p:spPr bwMode="auto">
          <a:xfrm>
            <a:off x="3921125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8935" name="TextBox 187"/>
          <p:cNvSpPr txBox="1">
            <a:spLocks noChangeArrowheads="1"/>
          </p:cNvSpPr>
          <p:nvPr/>
        </p:nvSpPr>
        <p:spPr bwMode="auto">
          <a:xfrm>
            <a:off x="29670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112840" y="2954339"/>
            <a:ext cx="917575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7" name="TextBox 187"/>
          <p:cNvSpPr txBox="1">
            <a:spLocks noChangeArrowheads="1"/>
          </p:cNvSpPr>
          <p:nvPr/>
        </p:nvSpPr>
        <p:spPr bwMode="auto">
          <a:xfrm>
            <a:off x="1379539" y="26876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8938" name="TextBox 19"/>
          <p:cNvSpPr txBox="1">
            <a:spLocks noChangeArrowheads="1"/>
          </p:cNvSpPr>
          <p:nvPr/>
        </p:nvSpPr>
        <p:spPr bwMode="auto">
          <a:xfrm>
            <a:off x="579440" y="4538665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1768476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1676400" y="3379788"/>
            <a:ext cx="668339" cy="195262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TextBox 187"/>
          <p:cNvSpPr txBox="1">
            <a:spLocks noChangeArrowheads="1"/>
          </p:cNvSpPr>
          <p:nvPr/>
        </p:nvSpPr>
        <p:spPr bwMode="auto">
          <a:xfrm>
            <a:off x="2590801" y="3889377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4</a:t>
            </a:r>
          </a:p>
        </p:txBody>
      </p:sp>
      <p:sp>
        <p:nvSpPr>
          <p:cNvPr id="38942" name="TextBox 187"/>
          <p:cNvSpPr txBox="1">
            <a:spLocks noChangeArrowheads="1"/>
          </p:cNvSpPr>
          <p:nvPr/>
        </p:nvSpPr>
        <p:spPr bwMode="auto">
          <a:xfrm>
            <a:off x="1760539" y="33591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8943" name="TextBox 187"/>
          <p:cNvSpPr txBox="1">
            <a:spLocks noChangeArrowheads="1"/>
          </p:cNvSpPr>
          <p:nvPr/>
        </p:nvSpPr>
        <p:spPr bwMode="auto">
          <a:xfrm>
            <a:off x="1244600" y="381158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8944" name="TextBox 187"/>
          <p:cNvSpPr txBox="1">
            <a:spLocks noChangeArrowheads="1"/>
          </p:cNvSpPr>
          <p:nvPr/>
        </p:nvSpPr>
        <p:spPr bwMode="auto">
          <a:xfrm>
            <a:off x="1301751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8945" name="TextBox 187"/>
          <p:cNvSpPr txBox="1">
            <a:spLocks noChangeArrowheads="1"/>
          </p:cNvSpPr>
          <p:nvPr/>
        </p:nvSpPr>
        <p:spPr bwMode="auto">
          <a:xfrm>
            <a:off x="3387726" y="4538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38946" name="TextBox 187"/>
          <p:cNvSpPr txBox="1">
            <a:spLocks noChangeArrowheads="1"/>
          </p:cNvSpPr>
          <p:nvPr/>
        </p:nvSpPr>
        <p:spPr bwMode="auto">
          <a:xfrm>
            <a:off x="2374901" y="4400551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723902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8" name="TextBox 187"/>
          <p:cNvSpPr txBox="1">
            <a:spLocks noChangeArrowheads="1"/>
          </p:cNvSpPr>
          <p:nvPr/>
        </p:nvSpPr>
        <p:spPr bwMode="auto">
          <a:xfrm>
            <a:off x="977902" y="5048251"/>
            <a:ext cx="269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9640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81227" y="2857501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1816102" y="3359150"/>
            <a:ext cx="365125" cy="4524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367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60540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2477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2477" y="3981450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3902" y="3992564"/>
            <a:ext cx="193675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cxnSp>
        <p:nvCxnSpPr>
          <p:cNvPr id="66" name="Straight Connector 65"/>
          <p:cNvCxnSpPr>
            <a:stCxn id="12300" idx="4"/>
            <a:endCxn id="12305" idx="0"/>
          </p:cNvCxnSpPr>
          <p:nvPr/>
        </p:nvCxnSpPr>
        <p:spPr>
          <a:xfrm rot="5400000">
            <a:off x="550864" y="3516313"/>
            <a:ext cx="590551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8" name="TextBox 155"/>
          <p:cNvSpPr txBox="1">
            <a:spLocks noChangeArrowheads="1"/>
          </p:cNvSpPr>
          <p:nvPr/>
        </p:nvSpPr>
        <p:spPr bwMode="auto">
          <a:xfrm>
            <a:off x="849314" y="3360739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84227" y="397351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E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030413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-108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3657600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C</a:t>
            </a:r>
          </a:p>
        </p:txBody>
      </p:sp>
      <p:cxnSp>
        <p:nvCxnSpPr>
          <p:cNvPr id="74" name="Straight Connector 73"/>
          <p:cNvCxnSpPr>
            <a:stCxn id="12300" idx="4"/>
            <a:endCxn id="12305" idx="0"/>
          </p:cNvCxnSpPr>
          <p:nvPr/>
        </p:nvCxnSpPr>
        <p:spPr>
          <a:xfrm rot="5400000">
            <a:off x="550864" y="3516313"/>
            <a:ext cx="590551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84227" y="3992564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20740" y="397351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84227" y="397351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579438" y="2687639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A</a:t>
            </a: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H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F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08" charset="-128"/>
              </a:rPr>
              <a:t>D</a:t>
            </a:r>
          </a:p>
        </p:txBody>
      </p:sp>
      <p:cxnSp>
        <p:nvCxnSpPr>
          <p:cNvPr id="65" name="Straight Connector 64"/>
          <p:cNvCxnSpPr>
            <a:stCxn id="12305" idx="6"/>
            <a:endCxn id="12304" idx="2"/>
          </p:cNvCxnSpPr>
          <p:nvPr/>
        </p:nvCxnSpPr>
        <p:spPr>
          <a:xfrm>
            <a:off x="1112838" y="4078288"/>
            <a:ext cx="533400" cy="0"/>
          </a:xfrm>
          <a:prstGeom prst="line">
            <a:avLst/>
          </a:prstGeom>
          <a:ln w="3810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33"/>
          <p:cNvCxnSpPr/>
          <p:nvPr/>
        </p:nvCxnSpPr>
        <p:spPr>
          <a:xfrm rot="16200000" flipH="1">
            <a:off x="2737645" y="2891632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IETF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RoLL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WG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47734"/>
            <a:ext cx="7920880" cy="5619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IETF WG сформирована в январе 2008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http://www.ietf.org/html.charters/roll-charter.html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Со-председатели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JP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Vasseur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Cisco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David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Culler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(UC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Berkeley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Миссия: Разработка протоколов маршрутизации для LLN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Изначально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задокументировать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примеры применений и требования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приложений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RFC 5548 – Город (включая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Metering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RFC 5673 – Промышленность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RFC 5826 – Домашняя автоматизация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RFC 5867 – Автоматизация зданий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выбор и спецификация протокола маршрутизации для LLN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IPv6.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Routing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LLNs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(RPL) выбран из нескольких предложенных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вариантов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0"/>
            <a:ext cx="1847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протокола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RPL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0"/>
            <a:ext cx="1847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Потоки трафика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RPL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0"/>
          <p:cNvGrpSpPr>
            <a:grpSpLocks/>
          </p:cNvGrpSpPr>
          <p:nvPr/>
        </p:nvGrpSpPr>
        <p:grpSpPr bwMode="auto">
          <a:xfrm>
            <a:off x="1218947" y="1372320"/>
            <a:ext cx="6444208" cy="2735263"/>
            <a:chOff x="541113" y="1196752"/>
            <a:chExt cx="7761149" cy="2689448"/>
          </a:xfrm>
        </p:grpSpPr>
        <p:sp>
          <p:nvSpPr>
            <p:cNvPr id="10" name="Блок-схема: узел 9"/>
            <p:cNvSpPr/>
            <p:nvPr/>
          </p:nvSpPr>
          <p:spPr>
            <a:xfrm>
              <a:off x="2772348" y="3357052"/>
              <a:ext cx="456389" cy="457346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" name="Группа 39"/>
            <p:cNvGrpSpPr>
              <a:grpSpLocks/>
            </p:cNvGrpSpPr>
            <p:nvPr/>
          </p:nvGrpSpPr>
          <p:grpSpPr bwMode="auto">
            <a:xfrm>
              <a:off x="541113" y="1196752"/>
              <a:ext cx="7761149" cy="2689448"/>
              <a:chOff x="541113" y="1196752"/>
              <a:chExt cx="7761149" cy="2689448"/>
            </a:xfrm>
          </p:grpSpPr>
          <p:sp>
            <p:nvSpPr>
              <p:cNvPr id="5" name="Блок-схема: узел 4"/>
              <p:cNvSpPr/>
              <p:nvPr/>
            </p:nvSpPr>
            <p:spPr>
              <a:xfrm>
                <a:off x="4260684" y="1196752"/>
                <a:ext cx="456389" cy="457346"/>
              </a:xfrm>
              <a:prstGeom prst="flowChartConnector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" name="Блок-схема: узел 5"/>
              <p:cNvSpPr/>
              <p:nvPr/>
            </p:nvSpPr>
            <p:spPr>
              <a:xfrm>
                <a:off x="3538067" y="2276902"/>
                <a:ext cx="458925" cy="457346"/>
              </a:xfrm>
              <a:prstGeom prst="flowChartConnector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Блок-схема: узел 6"/>
              <p:cNvSpPr/>
              <p:nvPr/>
            </p:nvSpPr>
            <p:spPr>
              <a:xfrm>
                <a:off x="4762712" y="2276902"/>
                <a:ext cx="458924" cy="457346"/>
              </a:xfrm>
              <a:prstGeom prst="flowChartConnector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Блок-схема: узел 7"/>
              <p:cNvSpPr/>
              <p:nvPr/>
            </p:nvSpPr>
            <p:spPr>
              <a:xfrm>
                <a:off x="5366160" y="3428854"/>
                <a:ext cx="456389" cy="457346"/>
              </a:xfrm>
              <a:prstGeom prst="flowChartConnector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Блок-схема: узел 8"/>
              <p:cNvSpPr/>
              <p:nvPr/>
            </p:nvSpPr>
            <p:spPr>
              <a:xfrm>
                <a:off x="4212509" y="3357052"/>
                <a:ext cx="456389" cy="457346"/>
              </a:xfrm>
              <a:prstGeom prst="flowChartConnector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12" name="Прямая со стрелкой 11"/>
              <p:cNvCxnSpPr>
                <a:stCxn id="10" idx="0"/>
                <a:endCxn id="6" idx="3"/>
              </p:cNvCxnSpPr>
              <p:nvPr/>
            </p:nvCxnSpPr>
            <p:spPr>
              <a:xfrm flipV="1">
                <a:off x="3000543" y="2667130"/>
                <a:ext cx="605984" cy="68992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>
                <a:stCxn id="9" idx="0"/>
                <a:endCxn id="6" idx="5"/>
              </p:cNvCxnSpPr>
              <p:nvPr/>
            </p:nvCxnSpPr>
            <p:spPr>
              <a:xfrm flipH="1" flipV="1">
                <a:off x="3928533" y="2667130"/>
                <a:ext cx="512170" cy="68992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>
                <a:stCxn id="9" idx="0"/>
                <a:endCxn id="7" idx="4"/>
              </p:cNvCxnSpPr>
              <p:nvPr/>
            </p:nvCxnSpPr>
            <p:spPr>
              <a:xfrm flipV="1">
                <a:off x="4440703" y="2734248"/>
                <a:ext cx="550203" cy="6228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stCxn id="8" idx="0"/>
                <a:endCxn id="7" idx="5"/>
              </p:cNvCxnSpPr>
              <p:nvPr/>
            </p:nvCxnSpPr>
            <p:spPr>
              <a:xfrm flipH="1" flipV="1">
                <a:off x="5153178" y="2667130"/>
                <a:ext cx="441176" cy="7617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6" idx="7"/>
                <a:endCxn id="5" idx="3"/>
              </p:cNvCxnSpPr>
              <p:nvPr/>
            </p:nvCxnSpPr>
            <p:spPr>
              <a:xfrm flipV="1">
                <a:off x="3928533" y="1586980"/>
                <a:ext cx="398073" cy="7570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>
                <a:stCxn id="7" idx="0"/>
                <a:endCxn id="5" idx="5"/>
              </p:cNvCxnSpPr>
              <p:nvPr/>
            </p:nvCxnSpPr>
            <p:spPr>
              <a:xfrm flipH="1" flipV="1">
                <a:off x="4648614" y="1586980"/>
                <a:ext cx="342293" cy="68992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Стрелка вниз 35"/>
              <p:cNvSpPr/>
              <p:nvPr/>
            </p:nvSpPr>
            <p:spPr>
              <a:xfrm>
                <a:off x="6301756" y="1699365"/>
                <a:ext cx="575558" cy="187465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Стрелка вниз 36"/>
              <p:cNvSpPr/>
              <p:nvPr/>
            </p:nvSpPr>
            <p:spPr>
              <a:xfrm rot="10800000">
                <a:off x="2052268" y="1629124"/>
                <a:ext cx="575558" cy="187153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Заголовок 1"/>
              <p:cNvSpPr txBox="1">
                <a:spLocks/>
              </p:cNvSpPr>
              <p:nvPr/>
            </p:nvSpPr>
            <p:spPr>
              <a:xfrm>
                <a:off x="541113" y="2565670"/>
                <a:ext cx="1665821" cy="549440"/>
              </a:xfrm>
              <a:prstGeom prst="rect">
                <a:avLst/>
              </a:prstGeom>
            </p:spPr>
            <p:txBody>
              <a:bodyPr anchor="ctr"/>
              <a:lstStyle/>
              <a:p>
                <a:pPr>
                  <a:defRPr/>
                </a:pPr>
                <a:r>
                  <a:rPr lang="ru-RU" b="1" cap="all" dirty="0"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Вверх </a:t>
                </a:r>
              </a:p>
            </p:txBody>
          </p:sp>
          <p:sp>
            <p:nvSpPr>
              <p:cNvPr id="39" name="Заголовок 1"/>
              <p:cNvSpPr txBox="1">
                <a:spLocks/>
              </p:cNvSpPr>
              <p:nvPr/>
            </p:nvSpPr>
            <p:spPr>
              <a:xfrm>
                <a:off x="6948308" y="2565670"/>
                <a:ext cx="1353954" cy="549440"/>
              </a:xfrm>
              <a:prstGeom prst="rect">
                <a:avLst/>
              </a:prstGeom>
            </p:spPr>
            <p:txBody>
              <a:bodyPr anchor="ctr"/>
              <a:lstStyle/>
              <a:p>
                <a:pPr>
                  <a:defRPr/>
                </a:pPr>
                <a:r>
                  <a:rPr lang="ru-RU" b="1" cap="all" dirty="0"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вниз</a:t>
                </a:r>
              </a:p>
            </p:txBody>
          </p:sp>
        </p:grpSp>
      </p:grpSp>
      <p:sp>
        <p:nvSpPr>
          <p:cNvPr id="19461" name="Прямоугольник 21"/>
          <p:cNvSpPr>
            <a:spLocks noChangeArrowheads="1"/>
          </p:cNvSpPr>
          <p:nvPr/>
        </p:nvSpPr>
        <p:spPr bwMode="auto">
          <a:xfrm>
            <a:off x="2546316" y="4653136"/>
            <a:ext cx="44640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Типы сообщений в протоколе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RPL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точка-точка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точка-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мультиточка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мультиточка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-точка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150" y="0"/>
            <a:ext cx="1847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285728"/>
            <a:ext cx="7521575" cy="1142984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Множественный граф (1)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2" descr="C:\Users\ASUS\Desktop\Публикация1.jpg"/>
          <p:cNvPicPr>
            <a:picLocks noChangeAspect="1" noChangeArrowheads="1"/>
          </p:cNvPicPr>
          <p:nvPr/>
        </p:nvPicPr>
        <p:blipFill>
          <a:blip r:embed="rId3" cstate="print"/>
          <a:srcRect l="1314" t="2057"/>
          <a:stretch>
            <a:fillRect/>
          </a:stretch>
        </p:blipFill>
        <p:spPr bwMode="auto">
          <a:xfrm>
            <a:off x="539552" y="1196753"/>
            <a:ext cx="8208912" cy="525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150" y="0"/>
            <a:ext cx="1847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0393"/>
            <a:ext cx="605901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Множественный граф (2)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1026" name="AutoShape 2" descr="https://lh4.googleusercontent.com/akGbnF0YbGwYxCPRWT5HF1h7dEvatTvvjFxJ1nB04IyinmaEpf6Q2V1rZM8kaLyNMwYovIb9JaHWwpKd-ekYM-w82ed_6ZJwxz4m-4n95JW6VIbHzX768wffpI-LcAdLqHF7Ng"/>
          <p:cNvSpPr>
            <a:spLocks noChangeAspect="1" noChangeArrowheads="1"/>
          </p:cNvSpPr>
          <p:nvPr/>
        </p:nvSpPr>
        <p:spPr bwMode="auto">
          <a:xfrm>
            <a:off x="155575" y="112184"/>
            <a:ext cx="304800" cy="40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lh4.googleusercontent.com/akGbnF0YbGwYxCPRWT5HF1h7dEvatTvvjFxJ1nB04IyinmaEpf6Q2V1rZM8kaLyNMwYovIb9JaHWwpKd-ekYM-w82ed_6ZJwxz4m-4n95JW6VIbHzX768wffpI-LcAdLqHF7Ng"/>
          <p:cNvSpPr>
            <a:spLocks noChangeAspect="1" noChangeArrowheads="1"/>
          </p:cNvSpPr>
          <p:nvPr/>
        </p:nvSpPr>
        <p:spPr bwMode="auto">
          <a:xfrm>
            <a:off x="155575" y="112184"/>
            <a:ext cx="304800" cy="40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Shape 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3401" y="1523987"/>
            <a:ext cx="8257199" cy="447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150" y="0"/>
            <a:ext cx="1847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Граф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52485"/>
            <a:ext cx="6727178" cy="334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4451817"/>
            <a:ext cx="838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сети можно создать несколько графов и узел выбирает граф, подходящий для передачи данных, в зависимости от типа данных или приложения где они востребованы.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Например, в такой сети можно организовать граф для передачи сигнальных сообщений с минимальной задержкой и граф для телеметрических данных с наиболее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энерго-эффективным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способом передачи.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150" y="0"/>
            <a:ext cx="1847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5732"/>
            <a:ext cx="775813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особенности протокола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RPL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28596" y="1484784"/>
            <a:ext cx="8229600" cy="4591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В протоколе  RPL источником сложности является его гибкость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Поддержка мобильности узлов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Оптимальный маршрут: оптимальные маршруты рассчитываются в соответствии с метриками  и целевыми функциями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Метрика: определяет, как узел будет влиять на путь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-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Аддитивные и мин-макс метрики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-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Энергия узла, счетчик, надежность  узла и т.д.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Целевая функция: маршрут выбирается в зависимости от приложения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0"/>
            <a:ext cx="1847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buSzPct val="36666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Выводы по протоколам сетевого уровня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" sz="2800" b="1" dirty="0"/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357158" y="1196753"/>
            <a:ext cx="8229600" cy="51995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При малых размерах пакетов все анализируемые протоколы имеют одинаковую производительность, то есть  при увеличении размера пакетов влияние типа протокола машрутизации на скорость передачи информации возрастает.</a:t>
            </a:r>
          </a:p>
          <a:p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Для того чтобы выбрать протокол с подходящими качествами для </a:t>
            </a:r>
            <a:r>
              <a:rPr lang="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БСС надо </a:t>
            </a: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обратить внимание на конкретных требований приложения </a:t>
            </a:r>
            <a:r>
              <a:rPr lang="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БСС.</a:t>
            </a:r>
            <a:endParaRPr lang="en-US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ct val="61111"/>
            </a:pPr>
            <a:r>
              <a:rPr lang="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AODV и RPL имеют несколько общих черт, так как они оба протоколы вектора расстояния маршрутизации и работают на основе дерево.     </a:t>
            </a:r>
          </a:p>
          <a:p>
            <a:pPr>
              <a:buSzPct val="61111"/>
            </a:pPr>
            <a:r>
              <a:rPr lang="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 использовании протокола маршрутизации RPL можно достичь 99.9% доставки пакетов до места назначения, а в AODV только 37.3%. </a:t>
            </a:r>
          </a:p>
          <a:p>
            <a:pPr>
              <a:buSzPct val="61111"/>
            </a:pPr>
            <a:r>
              <a:rPr lang="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этом средняя задержка пакетов в AODV в 11 раз больше, чем в RPL</a:t>
            </a:r>
            <a:endParaRPr lang="ru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Можно сделать </a:t>
            </a:r>
            <a:r>
              <a:rPr lang="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вывод </a:t>
            </a: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о предпочтительном использовании протокола RPL по сравнению с существующими протоколами DSDV, AODV и DSR в условиях большого числа сенсорных узлов и с учетом достаточно быстрой динамики изменения топологии сенсорной сети</a:t>
            </a:r>
            <a:r>
              <a:rPr lang="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lang="ru" sz="14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lang="ru" sz="14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lang="ru"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7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800" b="1" dirty="0">
                <a:latin typeface="Times New Roman" pitchFamily="18" charset="0"/>
                <a:cs typeface="Times New Roman" pitchFamily="18" charset="0"/>
              </a:rPr>
              <a:t>DSDV и RPL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350250" y="4221089"/>
            <a:ext cx="8229600" cy="2016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Вывод</a:t>
            </a: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RPL реагирует на изменения топологии и поддерживает оптимизацию маршрутов на основе целого ряда различных показателей, более того недавно был предложен реактивный режим работы.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624" y="1238235"/>
            <a:ext cx="6480720" cy="326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908175" y="1644650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39963" y="1838325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47938" y="1741488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38925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38926" idx="0"/>
          </p:cNvCxnSpPr>
          <p:nvPr/>
        </p:nvCxnSpPr>
        <p:spPr>
          <a:xfrm rot="5400000">
            <a:off x="1994694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38927" idx="1"/>
          </p:cNvCxnSpPr>
          <p:nvPr/>
        </p:nvCxnSpPr>
        <p:spPr>
          <a:xfrm>
            <a:off x="2767013" y="1838325"/>
            <a:ext cx="968375" cy="9271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8926" idx="6"/>
            <a:endCxn id="38927" idx="2"/>
          </p:cNvCxnSpPr>
          <p:nvPr/>
        </p:nvCxnSpPr>
        <p:spPr>
          <a:xfrm>
            <a:off x="2563813" y="2954338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8928" idx="4"/>
            <a:endCxn id="38933" idx="7"/>
          </p:cNvCxnSpPr>
          <p:nvPr/>
        </p:nvCxnSpPr>
        <p:spPr>
          <a:xfrm rot="5400000">
            <a:off x="3199607" y="4412456"/>
            <a:ext cx="792162" cy="6572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8927" idx="4"/>
            <a:endCxn id="38928" idx="0"/>
          </p:cNvCxnSpPr>
          <p:nvPr/>
        </p:nvCxnSpPr>
        <p:spPr>
          <a:xfrm rot="5400000">
            <a:off x="3629025" y="3516313"/>
            <a:ext cx="5905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DAG </a:t>
            </a:r>
            <a:r>
              <a:rPr lang="en-US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8925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38926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38927" name="Oval 5"/>
          <p:cNvSpPr>
            <a:spLocks noChangeArrowheads="1"/>
          </p:cNvSpPr>
          <p:nvPr/>
        </p:nvSpPr>
        <p:spPr bwMode="auto">
          <a:xfrm>
            <a:off x="3657600" y="268763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38928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38929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38930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38931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38932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38933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</a:t>
            </a:r>
          </a:p>
        </p:txBody>
      </p:sp>
      <p:sp>
        <p:nvSpPr>
          <p:cNvPr id="38934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34" name="Straight Connector 33"/>
          <p:cNvCxnSpPr>
            <a:stCxn id="38926" idx="5"/>
            <a:endCxn id="38928" idx="1"/>
          </p:cNvCxnSpPr>
          <p:nvPr/>
        </p:nvCxnSpPr>
        <p:spPr>
          <a:xfrm rot="16200000" flipH="1">
            <a:off x="2737644" y="2891631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6" name="TextBox 155"/>
          <p:cNvSpPr txBox="1">
            <a:spLocks noChangeArrowheads="1"/>
          </p:cNvSpPr>
          <p:nvPr/>
        </p:nvSpPr>
        <p:spPr bwMode="auto">
          <a:xfrm>
            <a:off x="2239963" y="23082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3</a:t>
            </a:r>
          </a:p>
        </p:txBody>
      </p:sp>
      <p:sp>
        <p:nvSpPr>
          <p:cNvPr id="38937" name="TextBox 156"/>
          <p:cNvSpPr txBox="1">
            <a:spLocks noChangeArrowheads="1"/>
          </p:cNvSpPr>
          <p:nvPr/>
        </p:nvSpPr>
        <p:spPr bwMode="auto">
          <a:xfrm>
            <a:off x="32131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2</a:t>
            </a:r>
          </a:p>
        </p:txBody>
      </p:sp>
      <p:sp>
        <p:nvSpPr>
          <p:cNvPr id="38938" name="TextBox 160"/>
          <p:cNvSpPr txBox="1">
            <a:spLocks noChangeArrowheads="1"/>
          </p:cNvSpPr>
          <p:nvPr/>
        </p:nvSpPr>
        <p:spPr bwMode="auto">
          <a:xfrm>
            <a:off x="2943225" y="32210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8939" name="TextBox 165"/>
          <p:cNvSpPr txBox="1">
            <a:spLocks noChangeArrowheads="1"/>
          </p:cNvSpPr>
          <p:nvPr/>
        </p:nvSpPr>
        <p:spPr bwMode="auto">
          <a:xfrm>
            <a:off x="3921125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8940" name="TextBox 187"/>
          <p:cNvSpPr txBox="1">
            <a:spLocks noChangeArrowheads="1"/>
          </p:cNvSpPr>
          <p:nvPr/>
        </p:nvSpPr>
        <p:spPr bwMode="auto">
          <a:xfrm>
            <a:off x="29670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38925" idx="6"/>
            <a:endCxn id="38926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2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38930" idx="3"/>
            <a:endCxn id="38931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4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38930" idx="5"/>
            <a:endCxn id="38932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38933" idx="0"/>
            <a:endCxn id="38926" idx="4"/>
          </p:cNvCxnSpPr>
          <p:nvPr/>
        </p:nvCxnSpPr>
        <p:spPr>
          <a:xfrm rot="16200000" flipV="1">
            <a:off x="1768475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38929" idx="5"/>
            <a:endCxn id="38933" idx="1"/>
          </p:cNvCxnSpPr>
          <p:nvPr/>
        </p:nvCxnSpPr>
        <p:spPr>
          <a:xfrm rot="16200000" flipH="1">
            <a:off x="2060575" y="4308475"/>
            <a:ext cx="869950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38926" idx="3"/>
            <a:endCxn id="38929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38929" idx="2"/>
            <a:endCxn id="38930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0" name="TextBox 187"/>
          <p:cNvSpPr txBox="1">
            <a:spLocks noChangeArrowheads="1"/>
          </p:cNvSpPr>
          <p:nvPr/>
        </p:nvSpPr>
        <p:spPr bwMode="auto">
          <a:xfrm>
            <a:off x="2590800" y="38893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4</a:t>
            </a:r>
          </a:p>
        </p:txBody>
      </p:sp>
      <p:sp>
        <p:nvSpPr>
          <p:cNvPr id="38951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8952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8953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8954" name="TextBox 187"/>
          <p:cNvSpPr txBox="1">
            <a:spLocks noChangeArrowheads="1"/>
          </p:cNvSpPr>
          <p:nvPr/>
        </p:nvSpPr>
        <p:spPr bwMode="auto">
          <a:xfrm>
            <a:off x="3387725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8955" name="TextBox 187"/>
          <p:cNvSpPr txBox="1">
            <a:spLocks noChangeArrowheads="1"/>
          </p:cNvSpPr>
          <p:nvPr/>
        </p:nvSpPr>
        <p:spPr bwMode="auto">
          <a:xfrm>
            <a:off x="2374900" y="44005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38931" idx="6"/>
            <a:endCxn id="38932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7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</p:spTree>
    <p:extLst>
      <p:ext uri="{BB962C8B-B14F-4D97-AF65-F5344CB8AC3E}">
        <p14:creationId xmlns:p14="http://schemas.microsoft.com/office/powerpoint/2010/main" val="20882125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908175" y="1644650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39963" y="1838325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47938" y="1741488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39949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39950" idx="0"/>
          </p:cNvCxnSpPr>
          <p:nvPr/>
        </p:nvCxnSpPr>
        <p:spPr>
          <a:xfrm rot="5400000">
            <a:off x="1994694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39951" idx="1"/>
          </p:cNvCxnSpPr>
          <p:nvPr/>
        </p:nvCxnSpPr>
        <p:spPr>
          <a:xfrm>
            <a:off x="2767013" y="1838325"/>
            <a:ext cx="968375" cy="9271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9950" idx="6"/>
            <a:endCxn id="39951" idx="2"/>
          </p:cNvCxnSpPr>
          <p:nvPr/>
        </p:nvCxnSpPr>
        <p:spPr>
          <a:xfrm>
            <a:off x="2563813" y="2954338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9952" idx="4"/>
            <a:endCxn id="39957" idx="7"/>
          </p:cNvCxnSpPr>
          <p:nvPr/>
        </p:nvCxnSpPr>
        <p:spPr>
          <a:xfrm rot="5400000">
            <a:off x="3199607" y="4412456"/>
            <a:ext cx="792162" cy="6572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9951" idx="4"/>
            <a:endCxn id="39952" idx="0"/>
          </p:cNvCxnSpPr>
          <p:nvPr/>
        </p:nvCxnSpPr>
        <p:spPr>
          <a:xfrm rot="5400000">
            <a:off x="3629025" y="3516313"/>
            <a:ext cx="5905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DAG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9949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39950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39951" name="Oval 5"/>
          <p:cNvSpPr>
            <a:spLocks noChangeArrowheads="1"/>
          </p:cNvSpPr>
          <p:nvPr/>
        </p:nvSpPr>
        <p:spPr bwMode="auto">
          <a:xfrm>
            <a:off x="3657600" y="268763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39952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39953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39954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39955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39956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39957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</a:t>
            </a:r>
          </a:p>
        </p:txBody>
      </p:sp>
      <p:sp>
        <p:nvSpPr>
          <p:cNvPr id="39958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34" name="Straight Connector 33"/>
          <p:cNvCxnSpPr>
            <a:stCxn id="39950" idx="5"/>
            <a:endCxn id="39952" idx="1"/>
          </p:cNvCxnSpPr>
          <p:nvPr/>
        </p:nvCxnSpPr>
        <p:spPr>
          <a:xfrm rot="16200000" flipH="1">
            <a:off x="2737644" y="2891631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0" name="TextBox 155"/>
          <p:cNvSpPr txBox="1">
            <a:spLocks noChangeArrowheads="1"/>
          </p:cNvSpPr>
          <p:nvPr/>
        </p:nvSpPr>
        <p:spPr bwMode="auto">
          <a:xfrm>
            <a:off x="2239963" y="23082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3</a:t>
            </a:r>
          </a:p>
        </p:txBody>
      </p:sp>
      <p:sp>
        <p:nvSpPr>
          <p:cNvPr id="39961" name="TextBox 156"/>
          <p:cNvSpPr txBox="1">
            <a:spLocks noChangeArrowheads="1"/>
          </p:cNvSpPr>
          <p:nvPr/>
        </p:nvSpPr>
        <p:spPr bwMode="auto">
          <a:xfrm>
            <a:off x="32131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2</a:t>
            </a:r>
          </a:p>
        </p:txBody>
      </p:sp>
      <p:sp>
        <p:nvSpPr>
          <p:cNvPr id="39962" name="TextBox 160"/>
          <p:cNvSpPr txBox="1">
            <a:spLocks noChangeArrowheads="1"/>
          </p:cNvSpPr>
          <p:nvPr/>
        </p:nvSpPr>
        <p:spPr bwMode="auto">
          <a:xfrm>
            <a:off x="2943225" y="32210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9963" name="TextBox 165"/>
          <p:cNvSpPr txBox="1">
            <a:spLocks noChangeArrowheads="1"/>
          </p:cNvSpPr>
          <p:nvPr/>
        </p:nvSpPr>
        <p:spPr bwMode="auto">
          <a:xfrm>
            <a:off x="3921125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9964" name="TextBox 187"/>
          <p:cNvSpPr txBox="1">
            <a:spLocks noChangeArrowheads="1"/>
          </p:cNvSpPr>
          <p:nvPr/>
        </p:nvSpPr>
        <p:spPr bwMode="auto">
          <a:xfrm>
            <a:off x="29670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39949" idx="6"/>
            <a:endCxn id="39950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6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39954" idx="3"/>
            <a:endCxn id="39955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8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39954" idx="5"/>
            <a:endCxn id="39956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39957" idx="0"/>
            <a:endCxn id="39950" idx="4"/>
          </p:cNvCxnSpPr>
          <p:nvPr/>
        </p:nvCxnSpPr>
        <p:spPr>
          <a:xfrm rot="16200000" flipV="1">
            <a:off x="1768475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39953" idx="5"/>
            <a:endCxn id="39957" idx="1"/>
          </p:cNvCxnSpPr>
          <p:nvPr/>
        </p:nvCxnSpPr>
        <p:spPr>
          <a:xfrm rot="16200000" flipH="1">
            <a:off x="2060575" y="4308475"/>
            <a:ext cx="869950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39950" idx="3"/>
            <a:endCxn id="39953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39953" idx="2"/>
            <a:endCxn id="39954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4" name="TextBox 187"/>
          <p:cNvSpPr txBox="1">
            <a:spLocks noChangeArrowheads="1"/>
          </p:cNvSpPr>
          <p:nvPr/>
        </p:nvSpPr>
        <p:spPr bwMode="auto">
          <a:xfrm>
            <a:off x="2590800" y="38893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4</a:t>
            </a:r>
          </a:p>
        </p:txBody>
      </p:sp>
      <p:sp>
        <p:nvSpPr>
          <p:cNvPr id="39975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9976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9977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9978" name="TextBox 187"/>
          <p:cNvSpPr txBox="1">
            <a:spLocks noChangeArrowheads="1"/>
          </p:cNvSpPr>
          <p:nvPr/>
        </p:nvSpPr>
        <p:spPr bwMode="auto">
          <a:xfrm>
            <a:off x="3387725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9979" name="TextBox 187"/>
          <p:cNvSpPr txBox="1">
            <a:spLocks noChangeArrowheads="1"/>
          </p:cNvSpPr>
          <p:nvPr/>
        </p:nvSpPr>
        <p:spPr bwMode="auto">
          <a:xfrm>
            <a:off x="2374900" y="44005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39955" idx="6"/>
            <a:endCxn id="39956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81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</p:spTree>
    <p:extLst>
      <p:ext uri="{BB962C8B-B14F-4D97-AF65-F5344CB8AC3E}">
        <p14:creationId xmlns:p14="http://schemas.microsoft.com/office/powerpoint/2010/main" val="17636561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272808" cy="12961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Протокол маршрутизации для  сетей с потерями и низким энергопотреблением LLN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(RPL)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28664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Специально разработан для сетей с потерями и низким энергопотреблением LLN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 Power 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Lossy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Networks (LLNs)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RPL - Distance Vector routing protocol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Новые метрики: пропускная способность, задержка, надежность связи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Уровень маршрутизации “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Route Over”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гарантирует использование любых каналов связи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IEEE 802.15.4, IEEE P1901.2, Bluetooth LE, IEEE 802.11ah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другие;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Набор метрик соответствуют основным сценариям работы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0"/>
            <a:ext cx="1847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908175" y="1644650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39963" y="1838325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47938" y="1741488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4115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4116" idx="0"/>
          </p:cNvCxnSpPr>
          <p:nvPr/>
        </p:nvCxnSpPr>
        <p:spPr>
          <a:xfrm rot="5400000">
            <a:off x="1994694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4117" idx="1"/>
          </p:cNvCxnSpPr>
          <p:nvPr/>
        </p:nvCxnSpPr>
        <p:spPr>
          <a:xfrm>
            <a:off x="2767013" y="1838325"/>
            <a:ext cx="968375" cy="9271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116" idx="6"/>
            <a:endCxn id="4117" idx="2"/>
          </p:cNvCxnSpPr>
          <p:nvPr/>
        </p:nvCxnSpPr>
        <p:spPr>
          <a:xfrm>
            <a:off x="2563813" y="2954338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0976" idx="4"/>
            <a:endCxn id="40981" idx="7"/>
          </p:cNvCxnSpPr>
          <p:nvPr/>
        </p:nvCxnSpPr>
        <p:spPr>
          <a:xfrm rot="5400000">
            <a:off x="3199607" y="4412456"/>
            <a:ext cx="792162" cy="6572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4117" idx="4"/>
            <a:endCxn id="40976" idx="0"/>
          </p:cNvCxnSpPr>
          <p:nvPr/>
        </p:nvCxnSpPr>
        <p:spPr>
          <a:xfrm rot="5400000">
            <a:off x="3629025" y="3516313"/>
            <a:ext cx="5905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DAG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115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4116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4117" name="Oval 5"/>
          <p:cNvSpPr>
            <a:spLocks noChangeArrowheads="1"/>
          </p:cNvSpPr>
          <p:nvPr/>
        </p:nvSpPr>
        <p:spPr bwMode="auto">
          <a:xfrm>
            <a:off x="3657600" y="268763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40976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40977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40978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40979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40980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40981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</a:t>
            </a:r>
          </a:p>
        </p:txBody>
      </p:sp>
      <p:sp>
        <p:nvSpPr>
          <p:cNvPr id="40982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34" name="Straight Connector 33"/>
          <p:cNvCxnSpPr>
            <a:stCxn id="4116" idx="5"/>
            <a:endCxn id="40976" idx="1"/>
          </p:cNvCxnSpPr>
          <p:nvPr/>
        </p:nvCxnSpPr>
        <p:spPr>
          <a:xfrm rot="16200000" flipH="1">
            <a:off x="2737644" y="2891631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4" name="TextBox 155"/>
          <p:cNvSpPr txBox="1">
            <a:spLocks noChangeArrowheads="1"/>
          </p:cNvSpPr>
          <p:nvPr/>
        </p:nvSpPr>
        <p:spPr bwMode="auto">
          <a:xfrm>
            <a:off x="2239963" y="23082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3</a:t>
            </a:r>
          </a:p>
        </p:txBody>
      </p:sp>
      <p:sp>
        <p:nvSpPr>
          <p:cNvPr id="40985" name="TextBox 156"/>
          <p:cNvSpPr txBox="1">
            <a:spLocks noChangeArrowheads="1"/>
          </p:cNvSpPr>
          <p:nvPr/>
        </p:nvSpPr>
        <p:spPr bwMode="auto">
          <a:xfrm>
            <a:off x="32131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2</a:t>
            </a:r>
          </a:p>
        </p:txBody>
      </p:sp>
      <p:sp>
        <p:nvSpPr>
          <p:cNvPr id="40986" name="TextBox 160"/>
          <p:cNvSpPr txBox="1">
            <a:spLocks noChangeArrowheads="1"/>
          </p:cNvSpPr>
          <p:nvPr/>
        </p:nvSpPr>
        <p:spPr bwMode="auto">
          <a:xfrm>
            <a:off x="2943225" y="32210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0987" name="TextBox 165"/>
          <p:cNvSpPr txBox="1">
            <a:spLocks noChangeArrowheads="1"/>
          </p:cNvSpPr>
          <p:nvPr/>
        </p:nvSpPr>
        <p:spPr bwMode="auto">
          <a:xfrm>
            <a:off x="3921125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0988" name="TextBox 187"/>
          <p:cNvSpPr txBox="1">
            <a:spLocks noChangeArrowheads="1"/>
          </p:cNvSpPr>
          <p:nvPr/>
        </p:nvSpPr>
        <p:spPr bwMode="auto">
          <a:xfrm>
            <a:off x="29670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4115" idx="6"/>
            <a:endCxn id="4116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0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40978" idx="3"/>
            <a:endCxn id="40979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2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40978" idx="5"/>
            <a:endCxn id="40980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0981" idx="0"/>
            <a:endCxn id="4116" idx="4"/>
          </p:cNvCxnSpPr>
          <p:nvPr/>
        </p:nvCxnSpPr>
        <p:spPr>
          <a:xfrm rot="16200000" flipV="1">
            <a:off x="1768475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40977" idx="5"/>
            <a:endCxn id="40981" idx="1"/>
          </p:cNvCxnSpPr>
          <p:nvPr/>
        </p:nvCxnSpPr>
        <p:spPr>
          <a:xfrm rot="16200000" flipH="1">
            <a:off x="2060575" y="4308475"/>
            <a:ext cx="869950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116" idx="3"/>
            <a:endCxn id="40977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40977" idx="2"/>
            <a:endCxn id="40978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8" name="TextBox 187"/>
          <p:cNvSpPr txBox="1">
            <a:spLocks noChangeArrowheads="1"/>
          </p:cNvSpPr>
          <p:nvPr/>
        </p:nvSpPr>
        <p:spPr bwMode="auto">
          <a:xfrm>
            <a:off x="2590800" y="38893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4</a:t>
            </a:r>
          </a:p>
        </p:txBody>
      </p:sp>
      <p:sp>
        <p:nvSpPr>
          <p:cNvPr id="40999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1000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1001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1002" name="TextBox 187"/>
          <p:cNvSpPr txBox="1">
            <a:spLocks noChangeArrowheads="1"/>
          </p:cNvSpPr>
          <p:nvPr/>
        </p:nvSpPr>
        <p:spPr bwMode="auto">
          <a:xfrm>
            <a:off x="3387725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1003" name="TextBox 187"/>
          <p:cNvSpPr txBox="1">
            <a:spLocks noChangeArrowheads="1"/>
          </p:cNvSpPr>
          <p:nvPr/>
        </p:nvSpPr>
        <p:spPr bwMode="auto">
          <a:xfrm>
            <a:off x="2374900" y="44005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40979" idx="6"/>
            <a:endCxn id="40980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5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1" name="Straight Connector 50"/>
          <p:cNvCxnSpPr>
            <a:stCxn id="17" idx="1"/>
            <a:endCxn id="4115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7" idx="2"/>
            <a:endCxn id="4116" idx="0"/>
          </p:cNvCxnSpPr>
          <p:nvPr/>
        </p:nvCxnSpPr>
        <p:spPr>
          <a:xfrm rot="5400000">
            <a:off x="1994694" y="2378869"/>
            <a:ext cx="611188" cy="635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7" idx="3"/>
            <a:endCxn id="4117" idx="1"/>
          </p:cNvCxnSpPr>
          <p:nvPr/>
        </p:nvCxnSpPr>
        <p:spPr>
          <a:xfrm>
            <a:off x="2767013" y="1838325"/>
            <a:ext cx="9683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</p:spTree>
    <p:extLst>
      <p:ext uri="{BB962C8B-B14F-4D97-AF65-F5344CB8AC3E}">
        <p14:creationId xmlns:p14="http://schemas.microsoft.com/office/powerpoint/2010/main" val="10711827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092 0.152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76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1.66667E-6 0.114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11493 0.1386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17" idx="1"/>
            <a:endCxn id="41994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41995" idx="0"/>
          </p:cNvCxnSpPr>
          <p:nvPr/>
        </p:nvCxnSpPr>
        <p:spPr>
          <a:xfrm rot="5400000">
            <a:off x="1994694" y="2378869"/>
            <a:ext cx="611188" cy="635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41996" idx="1"/>
          </p:cNvCxnSpPr>
          <p:nvPr/>
        </p:nvCxnSpPr>
        <p:spPr>
          <a:xfrm>
            <a:off x="2767013" y="1838325"/>
            <a:ext cx="9683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1995" idx="6"/>
            <a:endCxn id="41996" idx="2"/>
          </p:cNvCxnSpPr>
          <p:nvPr/>
        </p:nvCxnSpPr>
        <p:spPr>
          <a:xfrm>
            <a:off x="2563813" y="2954338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1997" idx="4"/>
            <a:endCxn id="42002" idx="7"/>
          </p:cNvCxnSpPr>
          <p:nvPr/>
        </p:nvCxnSpPr>
        <p:spPr>
          <a:xfrm rot="5400000">
            <a:off x="3199607" y="4412456"/>
            <a:ext cx="792162" cy="6572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41996" idx="4"/>
            <a:endCxn id="41997" idx="0"/>
          </p:cNvCxnSpPr>
          <p:nvPr/>
        </p:nvCxnSpPr>
        <p:spPr>
          <a:xfrm rot="5400000">
            <a:off x="3629025" y="3516313"/>
            <a:ext cx="5905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DAG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1994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41995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41996" name="Oval 5"/>
          <p:cNvSpPr>
            <a:spLocks noChangeArrowheads="1"/>
          </p:cNvSpPr>
          <p:nvPr/>
        </p:nvSpPr>
        <p:spPr bwMode="auto">
          <a:xfrm>
            <a:off x="3657600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41997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41998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41999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42000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42001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42002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</a:t>
            </a:r>
          </a:p>
        </p:txBody>
      </p:sp>
      <p:sp>
        <p:nvSpPr>
          <p:cNvPr id="42003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34" name="Straight Connector 33"/>
          <p:cNvCxnSpPr>
            <a:stCxn id="41995" idx="5"/>
            <a:endCxn id="41997" idx="1"/>
          </p:cNvCxnSpPr>
          <p:nvPr/>
        </p:nvCxnSpPr>
        <p:spPr>
          <a:xfrm rot="16200000" flipH="1">
            <a:off x="2737644" y="2891631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5" name="TextBox 155"/>
          <p:cNvSpPr txBox="1">
            <a:spLocks noChangeArrowheads="1"/>
          </p:cNvSpPr>
          <p:nvPr/>
        </p:nvSpPr>
        <p:spPr bwMode="auto">
          <a:xfrm>
            <a:off x="2239963" y="23082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3</a:t>
            </a:r>
          </a:p>
        </p:txBody>
      </p:sp>
      <p:sp>
        <p:nvSpPr>
          <p:cNvPr id="42006" name="TextBox 156"/>
          <p:cNvSpPr txBox="1">
            <a:spLocks noChangeArrowheads="1"/>
          </p:cNvSpPr>
          <p:nvPr/>
        </p:nvSpPr>
        <p:spPr bwMode="auto">
          <a:xfrm>
            <a:off x="32131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2</a:t>
            </a:r>
          </a:p>
        </p:txBody>
      </p:sp>
      <p:sp>
        <p:nvSpPr>
          <p:cNvPr id="42007" name="TextBox 160"/>
          <p:cNvSpPr txBox="1">
            <a:spLocks noChangeArrowheads="1"/>
          </p:cNvSpPr>
          <p:nvPr/>
        </p:nvSpPr>
        <p:spPr bwMode="auto">
          <a:xfrm>
            <a:off x="2943225" y="32210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2008" name="TextBox 165"/>
          <p:cNvSpPr txBox="1">
            <a:spLocks noChangeArrowheads="1"/>
          </p:cNvSpPr>
          <p:nvPr/>
        </p:nvSpPr>
        <p:spPr bwMode="auto">
          <a:xfrm>
            <a:off x="3921125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42010" name="TextBox 187"/>
          <p:cNvSpPr txBox="1">
            <a:spLocks noChangeArrowheads="1"/>
          </p:cNvSpPr>
          <p:nvPr/>
        </p:nvSpPr>
        <p:spPr bwMode="auto">
          <a:xfrm>
            <a:off x="29670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41994" idx="6"/>
            <a:endCxn id="41995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2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41999" idx="3"/>
            <a:endCxn id="42000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4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41999" idx="5"/>
            <a:endCxn id="42001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2002" idx="0"/>
            <a:endCxn id="41995" idx="4"/>
          </p:cNvCxnSpPr>
          <p:nvPr/>
        </p:nvCxnSpPr>
        <p:spPr>
          <a:xfrm rot="16200000" flipV="1">
            <a:off x="1768475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41998" idx="5"/>
            <a:endCxn id="42002" idx="1"/>
          </p:cNvCxnSpPr>
          <p:nvPr/>
        </p:nvCxnSpPr>
        <p:spPr>
          <a:xfrm rot="16200000" flipH="1">
            <a:off x="2060575" y="4308475"/>
            <a:ext cx="869950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1995" idx="3"/>
            <a:endCxn id="41998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41998" idx="2"/>
            <a:endCxn id="41999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0" name="TextBox 187"/>
          <p:cNvSpPr txBox="1">
            <a:spLocks noChangeArrowheads="1"/>
          </p:cNvSpPr>
          <p:nvPr/>
        </p:nvSpPr>
        <p:spPr bwMode="auto">
          <a:xfrm>
            <a:off x="2590800" y="38893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4</a:t>
            </a:r>
          </a:p>
        </p:txBody>
      </p:sp>
      <p:sp>
        <p:nvSpPr>
          <p:cNvPr id="42021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2022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2023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2024" name="TextBox 187"/>
          <p:cNvSpPr txBox="1">
            <a:spLocks noChangeArrowheads="1"/>
          </p:cNvSpPr>
          <p:nvPr/>
        </p:nvSpPr>
        <p:spPr bwMode="auto">
          <a:xfrm>
            <a:off x="3387725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2025" name="TextBox 187"/>
          <p:cNvSpPr txBox="1">
            <a:spLocks noChangeArrowheads="1"/>
          </p:cNvSpPr>
          <p:nvPr/>
        </p:nvSpPr>
        <p:spPr bwMode="auto">
          <a:xfrm>
            <a:off x="2374900" y="44005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42000" idx="6"/>
            <a:endCxn id="42001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7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314966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824288" y="2857500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24288" y="2857500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24288" y="286861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3657600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cxnSp>
        <p:nvCxnSpPr>
          <p:cNvPr id="19" name="Straight Connector 18"/>
          <p:cNvCxnSpPr>
            <a:stCxn id="17" idx="1"/>
            <a:endCxn id="43022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43023" idx="0"/>
          </p:cNvCxnSpPr>
          <p:nvPr/>
        </p:nvCxnSpPr>
        <p:spPr>
          <a:xfrm rot="5400000">
            <a:off x="1994694" y="2378869"/>
            <a:ext cx="611188" cy="635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43013" idx="1"/>
          </p:cNvCxnSpPr>
          <p:nvPr/>
        </p:nvCxnSpPr>
        <p:spPr>
          <a:xfrm>
            <a:off x="2767013" y="1838325"/>
            <a:ext cx="9683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3023" idx="6"/>
            <a:endCxn id="43013" idx="2"/>
          </p:cNvCxnSpPr>
          <p:nvPr/>
        </p:nvCxnSpPr>
        <p:spPr>
          <a:xfrm>
            <a:off x="2563813" y="2954338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118" idx="4"/>
            <a:endCxn id="43029" idx="7"/>
          </p:cNvCxnSpPr>
          <p:nvPr/>
        </p:nvCxnSpPr>
        <p:spPr>
          <a:xfrm rot="5400000">
            <a:off x="3199607" y="4412456"/>
            <a:ext cx="792162" cy="6572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43013" idx="4"/>
            <a:endCxn id="4118" idx="0"/>
          </p:cNvCxnSpPr>
          <p:nvPr/>
        </p:nvCxnSpPr>
        <p:spPr>
          <a:xfrm rot="5400000">
            <a:off x="3629025" y="3516313"/>
            <a:ext cx="5905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DAG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3022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43023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4118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43025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43026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43027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43028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43029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</a:t>
            </a:r>
          </a:p>
        </p:txBody>
      </p:sp>
      <p:sp>
        <p:nvSpPr>
          <p:cNvPr id="43030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34" name="Straight Connector 33"/>
          <p:cNvCxnSpPr>
            <a:stCxn id="43023" idx="5"/>
            <a:endCxn id="4118" idx="1"/>
          </p:cNvCxnSpPr>
          <p:nvPr/>
        </p:nvCxnSpPr>
        <p:spPr>
          <a:xfrm rot="16200000" flipH="1">
            <a:off x="2737644" y="2891631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2" name="TextBox 155"/>
          <p:cNvSpPr txBox="1">
            <a:spLocks noChangeArrowheads="1"/>
          </p:cNvSpPr>
          <p:nvPr/>
        </p:nvSpPr>
        <p:spPr bwMode="auto">
          <a:xfrm>
            <a:off x="2239963" y="23082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3</a:t>
            </a:r>
          </a:p>
        </p:txBody>
      </p:sp>
      <p:sp>
        <p:nvSpPr>
          <p:cNvPr id="43033" name="TextBox 156"/>
          <p:cNvSpPr txBox="1">
            <a:spLocks noChangeArrowheads="1"/>
          </p:cNvSpPr>
          <p:nvPr/>
        </p:nvSpPr>
        <p:spPr bwMode="auto">
          <a:xfrm>
            <a:off x="32131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2</a:t>
            </a:r>
          </a:p>
        </p:txBody>
      </p:sp>
      <p:sp>
        <p:nvSpPr>
          <p:cNvPr id="43034" name="TextBox 160"/>
          <p:cNvSpPr txBox="1">
            <a:spLocks noChangeArrowheads="1"/>
          </p:cNvSpPr>
          <p:nvPr/>
        </p:nvSpPr>
        <p:spPr bwMode="auto">
          <a:xfrm>
            <a:off x="2943225" y="32210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3035" name="TextBox 165"/>
          <p:cNvSpPr txBox="1">
            <a:spLocks noChangeArrowheads="1"/>
          </p:cNvSpPr>
          <p:nvPr/>
        </p:nvSpPr>
        <p:spPr bwMode="auto">
          <a:xfrm>
            <a:off x="3921125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43037" name="TextBox 187"/>
          <p:cNvSpPr txBox="1">
            <a:spLocks noChangeArrowheads="1"/>
          </p:cNvSpPr>
          <p:nvPr/>
        </p:nvSpPr>
        <p:spPr bwMode="auto">
          <a:xfrm>
            <a:off x="29670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43022" idx="6"/>
            <a:endCxn id="43023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9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43026" idx="3"/>
            <a:endCxn id="43027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1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43026" idx="5"/>
            <a:endCxn id="43028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3029" idx="0"/>
            <a:endCxn id="43023" idx="4"/>
          </p:cNvCxnSpPr>
          <p:nvPr/>
        </p:nvCxnSpPr>
        <p:spPr>
          <a:xfrm rot="16200000" flipV="1">
            <a:off x="1768475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43025" idx="5"/>
            <a:endCxn id="43029" idx="1"/>
          </p:cNvCxnSpPr>
          <p:nvPr/>
        </p:nvCxnSpPr>
        <p:spPr>
          <a:xfrm rot="16200000" flipH="1">
            <a:off x="2060575" y="4308475"/>
            <a:ext cx="869950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3023" idx="3"/>
            <a:endCxn id="43025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43025" idx="2"/>
            <a:endCxn id="43026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7" name="TextBox 187"/>
          <p:cNvSpPr txBox="1">
            <a:spLocks noChangeArrowheads="1"/>
          </p:cNvSpPr>
          <p:nvPr/>
        </p:nvSpPr>
        <p:spPr bwMode="auto">
          <a:xfrm>
            <a:off x="2590800" y="38893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4</a:t>
            </a:r>
          </a:p>
        </p:txBody>
      </p:sp>
      <p:sp>
        <p:nvSpPr>
          <p:cNvPr id="43048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3049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3050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3051" name="TextBox 187"/>
          <p:cNvSpPr txBox="1">
            <a:spLocks noChangeArrowheads="1"/>
          </p:cNvSpPr>
          <p:nvPr/>
        </p:nvSpPr>
        <p:spPr bwMode="auto">
          <a:xfrm>
            <a:off x="3387725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3052" name="TextBox 187"/>
          <p:cNvSpPr txBox="1">
            <a:spLocks noChangeArrowheads="1"/>
          </p:cNvSpPr>
          <p:nvPr/>
        </p:nvSpPr>
        <p:spPr bwMode="auto">
          <a:xfrm>
            <a:off x="2374900" y="44005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43027" idx="6"/>
            <a:endCxn id="43028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54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2" name="Straight Connector 51"/>
          <p:cNvCxnSpPr>
            <a:stCxn id="43013" idx="2"/>
            <a:endCxn id="43023" idx="6"/>
          </p:cNvCxnSpPr>
          <p:nvPr/>
        </p:nvCxnSpPr>
        <p:spPr>
          <a:xfrm rot="10800000">
            <a:off x="2563813" y="2954338"/>
            <a:ext cx="1093787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3013" idx="4"/>
            <a:endCxn id="4118" idx="0"/>
          </p:cNvCxnSpPr>
          <p:nvPr/>
        </p:nvCxnSpPr>
        <p:spPr>
          <a:xfrm rot="5400000">
            <a:off x="36290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1875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4375 -0.170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8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6389 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5.55556E-7 0.15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17" idx="1"/>
            <a:endCxn id="44042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44043" idx="0"/>
          </p:cNvCxnSpPr>
          <p:nvPr/>
        </p:nvCxnSpPr>
        <p:spPr>
          <a:xfrm rot="5400000">
            <a:off x="1994694" y="2378869"/>
            <a:ext cx="611188" cy="635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44044" idx="1"/>
          </p:cNvCxnSpPr>
          <p:nvPr/>
        </p:nvCxnSpPr>
        <p:spPr>
          <a:xfrm>
            <a:off x="2767013" y="1838325"/>
            <a:ext cx="9683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4044" idx="2"/>
            <a:endCxn id="44043" idx="6"/>
          </p:cNvCxnSpPr>
          <p:nvPr/>
        </p:nvCxnSpPr>
        <p:spPr>
          <a:xfrm rot="10800000">
            <a:off x="2563813" y="2954338"/>
            <a:ext cx="1093787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4045" idx="4"/>
            <a:endCxn id="44050" idx="7"/>
          </p:cNvCxnSpPr>
          <p:nvPr/>
        </p:nvCxnSpPr>
        <p:spPr>
          <a:xfrm rot="5400000">
            <a:off x="3199607" y="4412456"/>
            <a:ext cx="792162" cy="6572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44044" idx="4"/>
            <a:endCxn id="44045" idx="0"/>
          </p:cNvCxnSpPr>
          <p:nvPr/>
        </p:nvCxnSpPr>
        <p:spPr>
          <a:xfrm rot="5400000">
            <a:off x="36290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DAG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4042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44043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44044" name="Oval 5"/>
          <p:cNvSpPr>
            <a:spLocks noChangeArrowheads="1"/>
          </p:cNvSpPr>
          <p:nvPr/>
        </p:nvSpPr>
        <p:spPr bwMode="auto">
          <a:xfrm>
            <a:off x="3657600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44045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44046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44047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44048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44049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44050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</a:t>
            </a:r>
          </a:p>
        </p:txBody>
      </p:sp>
      <p:sp>
        <p:nvSpPr>
          <p:cNvPr id="44051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34" name="Straight Connector 33"/>
          <p:cNvCxnSpPr>
            <a:stCxn id="44043" idx="5"/>
            <a:endCxn id="44045" idx="1"/>
          </p:cNvCxnSpPr>
          <p:nvPr/>
        </p:nvCxnSpPr>
        <p:spPr>
          <a:xfrm rot="16200000" flipH="1">
            <a:off x="2737644" y="2891631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3" name="TextBox 155"/>
          <p:cNvSpPr txBox="1">
            <a:spLocks noChangeArrowheads="1"/>
          </p:cNvSpPr>
          <p:nvPr/>
        </p:nvSpPr>
        <p:spPr bwMode="auto">
          <a:xfrm>
            <a:off x="2239963" y="23082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3</a:t>
            </a:r>
          </a:p>
        </p:txBody>
      </p:sp>
      <p:sp>
        <p:nvSpPr>
          <p:cNvPr id="44054" name="TextBox 156"/>
          <p:cNvSpPr txBox="1">
            <a:spLocks noChangeArrowheads="1"/>
          </p:cNvSpPr>
          <p:nvPr/>
        </p:nvSpPr>
        <p:spPr bwMode="auto">
          <a:xfrm>
            <a:off x="32131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2</a:t>
            </a:r>
          </a:p>
        </p:txBody>
      </p:sp>
      <p:sp>
        <p:nvSpPr>
          <p:cNvPr id="44055" name="TextBox 160"/>
          <p:cNvSpPr txBox="1">
            <a:spLocks noChangeArrowheads="1"/>
          </p:cNvSpPr>
          <p:nvPr/>
        </p:nvSpPr>
        <p:spPr bwMode="auto">
          <a:xfrm>
            <a:off x="2943225" y="32210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4056" name="TextBox 165"/>
          <p:cNvSpPr txBox="1">
            <a:spLocks noChangeArrowheads="1"/>
          </p:cNvSpPr>
          <p:nvPr/>
        </p:nvSpPr>
        <p:spPr bwMode="auto">
          <a:xfrm>
            <a:off x="3921125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44058" name="TextBox 187"/>
          <p:cNvSpPr txBox="1">
            <a:spLocks noChangeArrowheads="1"/>
          </p:cNvSpPr>
          <p:nvPr/>
        </p:nvSpPr>
        <p:spPr bwMode="auto">
          <a:xfrm>
            <a:off x="29670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44042" idx="6"/>
            <a:endCxn id="44043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0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44047" idx="3"/>
            <a:endCxn id="44048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2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44047" idx="5"/>
            <a:endCxn id="44049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4050" idx="0"/>
            <a:endCxn id="44043" idx="4"/>
          </p:cNvCxnSpPr>
          <p:nvPr/>
        </p:nvCxnSpPr>
        <p:spPr>
          <a:xfrm rot="16200000" flipV="1">
            <a:off x="1768475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44046" idx="5"/>
            <a:endCxn id="44050" idx="1"/>
          </p:cNvCxnSpPr>
          <p:nvPr/>
        </p:nvCxnSpPr>
        <p:spPr>
          <a:xfrm rot="16200000" flipH="1">
            <a:off x="2060575" y="4308475"/>
            <a:ext cx="869950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4043" idx="3"/>
            <a:endCxn id="44046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44046" idx="2"/>
            <a:endCxn id="44047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8" name="TextBox 187"/>
          <p:cNvSpPr txBox="1">
            <a:spLocks noChangeArrowheads="1"/>
          </p:cNvSpPr>
          <p:nvPr/>
        </p:nvSpPr>
        <p:spPr bwMode="auto">
          <a:xfrm>
            <a:off x="2590800" y="38893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4</a:t>
            </a:r>
          </a:p>
        </p:txBody>
      </p:sp>
      <p:sp>
        <p:nvSpPr>
          <p:cNvPr id="44069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4070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4071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4072" name="TextBox 187"/>
          <p:cNvSpPr txBox="1">
            <a:spLocks noChangeArrowheads="1"/>
          </p:cNvSpPr>
          <p:nvPr/>
        </p:nvSpPr>
        <p:spPr bwMode="auto">
          <a:xfrm>
            <a:off x="3387725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4073" name="TextBox 187"/>
          <p:cNvSpPr txBox="1">
            <a:spLocks noChangeArrowheads="1"/>
          </p:cNvSpPr>
          <p:nvPr/>
        </p:nvSpPr>
        <p:spPr bwMode="auto">
          <a:xfrm>
            <a:off x="2374900" y="44005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44048" idx="6"/>
            <a:endCxn id="44049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5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99243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>
            <a:stCxn id="45071" idx="6"/>
            <a:endCxn id="45063" idx="2"/>
          </p:cNvCxnSpPr>
          <p:nvPr/>
        </p:nvCxnSpPr>
        <p:spPr>
          <a:xfrm>
            <a:off x="2563813" y="2954338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45071" idx="0"/>
          </p:cNvCxnSpPr>
          <p:nvPr/>
        </p:nvCxnSpPr>
        <p:spPr>
          <a:xfrm rot="5400000">
            <a:off x="1994694" y="2378869"/>
            <a:ext cx="611188" cy="635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5063" idx="2"/>
            <a:endCxn id="45071" idx="6"/>
          </p:cNvCxnSpPr>
          <p:nvPr/>
        </p:nvCxnSpPr>
        <p:spPr>
          <a:xfrm rot="10800000">
            <a:off x="2563813" y="2954338"/>
            <a:ext cx="1093787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5063" idx="4"/>
            <a:endCxn id="45072" idx="0"/>
          </p:cNvCxnSpPr>
          <p:nvPr/>
        </p:nvCxnSpPr>
        <p:spPr>
          <a:xfrm rot="5400000">
            <a:off x="36290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DAG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5063" name="Oval 5"/>
          <p:cNvSpPr>
            <a:spLocks noChangeArrowheads="1"/>
          </p:cNvSpPr>
          <p:nvPr/>
        </p:nvSpPr>
        <p:spPr bwMode="auto">
          <a:xfrm>
            <a:off x="3657600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84225" y="2771775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4225" y="286861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45070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45063" idx="1"/>
          </p:cNvCxnSpPr>
          <p:nvPr/>
        </p:nvCxnSpPr>
        <p:spPr>
          <a:xfrm>
            <a:off x="2767013" y="1838325"/>
            <a:ext cx="9683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5072" idx="4"/>
            <a:endCxn id="45077" idx="7"/>
          </p:cNvCxnSpPr>
          <p:nvPr/>
        </p:nvCxnSpPr>
        <p:spPr>
          <a:xfrm rot="5400000">
            <a:off x="3199607" y="4412456"/>
            <a:ext cx="792162" cy="6572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0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45071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45072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45073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45074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45075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45076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45077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</a:t>
            </a:r>
          </a:p>
        </p:txBody>
      </p:sp>
      <p:sp>
        <p:nvSpPr>
          <p:cNvPr id="45078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34" name="Straight Connector 33"/>
          <p:cNvCxnSpPr>
            <a:stCxn id="45071" idx="5"/>
            <a:endCxn id="45072" idx="1"/>
          </p:cNvCxnSpPr>
          <p:nvPr/>
        </p:nvCxnSpPr>
        <p:spPr>
          <a:xfrm rot="16200000" flipH="1">
            <a:off x="2737644" y="2891631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0" name="TextBox 155"/>
          <p:cNvSpPr txBox="1">
            <a:spLocks noChangeArrowheads="1"/>
          </p:cNvSpPr>
          <p:nvPr/>
        </p:nvSpPr>
        <p:spPr bwMode="auto">
          <a:xfrm>
            <a:off x="2239963" y="23082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3</a:t>
            </a:r>
          </a:p>
        </p:txBody>
      </p:sp>
      <p:sp>
        <p:nvSpPr>
          <p:cNvPr id="45081" name="TextBox 156"/>
          <p:cNvSpPr txBox="1">
            <a:spLocks noChangeArrowheads="1"/>
          </p:cNvSpPr>
          <p:nvPr/>
        </p:nvSpPr>
        <p:spPr bwMode="auto">
          <a:xfrm>
            <a:off x="32131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2</a:t>
            </a:r>
          </a:p>
        </p:txBody>
      </p:sp>
      <p:sp>
        <p:nvSpPr>
          <p:cNvPr id="45082" name="TextBox 160"/>
          <p:cNvSpPr txBox="1">
            <a:spLocks noChangeArrowheads="1"/>
          </p:cNvSpPr>
          <p:nvPr/>
        </p:nvSpPr>
        <p:spPr bwMode="auto">
          <a:xfrm>
            <a:off x="2943225" y="32210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5083" name="TextBox 165"/>
          <p:cNvSpPr txBox="1">
            <a:spLocks noChangeArrowheads="1"/>
          </p:cNvSpPr>
          <p:nvPr/>
        </p:nvSpPr>
        <p:spPr bwMode="auto">
          <a:xfrm>
            <a:off x="3921125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45085" name="TextBox 187"/>
          <p:cNvSpPr txBox="1">
            <a:spLocks noChangeArrowheads="1"/>
          </p:cNvSpPr>
          <p:nvPr/>
        </p:nvSpPr>
        <p:spPr bwMode="auto">
          <a:xfrm>
            <a:off x="29670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45070" idx="6"/>
            <a:endCxn id="45071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7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45074" idx="3"/>
            <a:endCxn id="45075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9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45074" idx="5"/>
            <a:endCxn id="45076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5077" idx="0"/>
            <a:endCxn id="45071" idx="4"/>
          </p:cNvCxnSpPr>
          <p:nvPr/>
        </p:nvCxnSpPr>
        <p:spPr>
          <a:xfrm rot="16200000" flipV="1">
            <a:off x="1768475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45073" idx="5"/>
            <a:endCxn id="45077" idx="1"/>
          </p:cNvCxnSpPr>
          <p:nvPr/>
        </p:nvCxnSpPr>
        <p:spPr>
          <a:xfrm rot="16200000" flipH="1">
            <a:off x="2060575" y="4308475"/>
            <a:ext cx="869950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5071" idx="3"/>
            <a:endCxn id="45073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45073" idx="2"/>
            <a:endCxn id="45074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5" name="TextBox 187"/>
          <p:cNvSpPr txBox="1">
            <a:spLocks noChangeArrowheads="1"/>
          </p:cNvSpPr>
          <p:nvPr/>
        </p:nvSpPr>
        <p:spPr bwMode="auto">
          <a:xfrm>
            <a:off x="2590800" y="38893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4</a:t>
            </a:r>
          </a:p>
        </p:txBody>
      </p:sp>
      <p:sp>
        <p:nvSpPr>
          <p:cNvPr id="45096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5097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5098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5099" name="TextBox 187"/>
          <p:cNvSpPr txBox="1">
            <a:spLocks noChangeArrowheads="1"/>
          </p:cNvSpPr>
          <p:nvPr/>
        </p:nvSpPr>
        <p:spPr bwMode="auto">
          <a:xfrm>
            <a:off x="3387725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5100" name="TextBox 187"/>
          <p:cNvSpPr txBox="1">
            <a:spLocks noChangeArrowheads="1"/>
          </p:cNvSpPr>
          <p:nvPr/>
        </p:nvSpPr>
        <p:spPr bwMode="auto">
          <a:xfrm>
            <a:off x="2374900" y="44005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45075" idx="6"/>
            <a:endCxn id="45076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02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62" name="Straight Connector 61"/>
          <p:cNvCxnSpPr>
            <a:stCxn id="17" idx="2"/>
            <a:endCxn id="45071" idx="0"/>
          </p:cNvCxnSpPr>
          <p:nvPr/>
        </p:nvCxnSpPr>
        <p:spPr>
          <a:xfrm rot="5400000">
            <a:off x="1994694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5070" idx="6"/>
            <a:endCxn id="45071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9268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9.25069E-8 L 0.12362 -0.151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75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5365 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0" grpId="0" animBg="1"/>
      <p:bldP spid="5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17" idx="1"/>
            <a:endCxn id="46090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46091" idx="0"/>
          </p:cNvCxnSpPr>
          <p:nvPr/>
        </p:nvCxnSpPr>
        <p:spPr>
          <a:xfrm rot="5400000">
            <a:off x="1994694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46092" idx="1"/>
          </p:cNvCxnSpPr>
          <p:nvPr/>
        </p:nvCxnSpPr>
        <p:spPr>
          <a:xfrm>
            <a:off x="2767013" y="1838325"/>
            <a:ext cx="9683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6092" idx="2"/>
            <a:endCxn id="46091" idx="6"/>
          </p:cNvCxnSpPr>
          <p:nvPr/>
        </p:nvCxnSpPr>
        <p:spPr>
          <a:xfrm rot="10800000">
            <a:off x="2563813" y="2954338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6093" idx="4"/>
            <a:endCxn id="46098" idx="7"/>
          </p:cNvCxnSpPr>
          <p:nvPr/>
        </p:nvCxnSpPr>
        <p:spPr>
          <a:xfrm rot="5400000">
            <a:off x="3199607" y="4412456"/>
            <a:ext cx="792162" cy="6572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46092" idx="4"/>
            <a:endCxn id="46093" idx="0"/>
          </p:cNvCxnSpPr>
          <p:nvPr/>
        </p:nvCxnSpPr>
        <p:spPr>
          <a:xfrm rot="5400000">
            <a:off x="36290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DAG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6090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46091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46092" name="Oval 5"/>
          <p:cNvSpPr>
            <a:spLocks noChangeArrowheads="1"/>
          </p:cNvSpPr>
          <p:nvPr/>
        </p:nvSpPr>
        <p:spPr bwMode="auto">
          <a:xfrm>
            <a:off x="3657600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46093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46094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46095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46096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46097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46098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</a:t>
            </a:r>
          </a:p>
        </p:txBody>
      </p:sp>
      <p:sp>
        <p:nvSpPr>
          <p:cNvPr id="46099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34" name="Straight Connector 33"/>
          <p:cNvCxnSpPr>
            <a:stCxn id="46091" idx="5"/>
            <a:endCxn id="46093" idx="1"/>
          </p:cNvCxnSpPr>
          <p:nvPr/>
        </p:nvCxnSpPr>
        <p:spPr>
          <a:xfrm rot="16200000" flipH="1">
            <a:off x="2737644" y="2891631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1" name="TextBox 155"/>
          <p:cNvSpPr txBox="1">
            <a:spLocks noChangeArrowheads="1"/>
          </p:cNvSpPr>
          <p:nvPr/>
        </p:nvSpPr>
        <p:spPr bwMode="auto">
          <a:xfrm>
            <a:off x="2239963" y="23082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3</a:t>
            </a:r>
          </a:p>
        </p:txBody>
      </p:sp>
      <p:sp>
        <p:nvSpPr>
          <p:cNvPr id="46102" name="TextBox 156"/>
          <p:cNvSpPr txBox="1">
            <a:spLocks noChangeArrowheads="1"/>
          </p:cNvSpPr>
          <p:nvPr/>
        </p:nvSpPr>
        <p:spPr bwMode="auto">
          <a:xfrm>
            <a:off x="32131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2</a:t>
            </a:r>
          </a:p>
        </p:txBody>
      </p:sp>
      <p:sp>
        <p:nvSpPr>
          <p:cNvPr id="46103" name="TextBox 160"/>
          <p:cNvSpPr txBox="1">
            <a:spLocks noChangeArrowheads="1"/>
          </p:cNvSpPr>
          <p:nvPr/>
        </p:nvSpPr>
        <p:spPr bwMode="auto">
          <a:xfrm>
            <a:off x="2943225" y="32210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6104" name="TextBox 165"/>
          <p:cNvSpPr txBox="1">
            <a:spLocks noChangeArrowheads="1"/>
          </p:cNvSpPr>
          <p:nvPr/>
        </p:nvSpPr>
        <p:spPr bwMode="auto">
          <a:xfrm>
            <a:off x="3921125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46106" name="TextBox 187"/>
          <p:cNvSpPr txBox="1">
            <a:spLocks noChangeArrowheads="1"/>
          </p:cNvSpPr>
          <p:nvPr/>
        </p:nvSpPr>
        <p:spPr bwMode="auto">
          <a:xfrm>
            <a:off x="29670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46090" idx="6"/>
            <a:endCxn id="46091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8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46095" idx="3"/>
            <a:endCxn id="46096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0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46095" idx="5"/>
            <a:endCxn id="46097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6098" idx="0"/>
            <a:endCxn id="46091" idx="4"/>
          </p:cNvCxnSpPr>
          <p:nvPr/>
        </p:nvCxnSpPr>
        <p:spPr>
          <a:xfrm rot="16200000" flipV="1">
            <a:off x="1768475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46094" idx="5"/>
            <a:endCxn id="46098" idx="1"/>
          </p:cNvCxnSpPr>
          <p:nvPr/>
        </p:nvCxnSpPr>
        <p:spPr>
          <a:xfrm rot="16200000" flipH="1">
            <a:off x="2060575" y="4308475"/>
            <a:ext cx="869950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6091" idx="3"/>
            <a:endCxn id="46094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46094" idx="2"/>
            <a:endCxn id="46095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6" name="TextBox 187"/>
          <p:cNvSpPr txBox="1">
            <a:spLocks noChangeArrowheads="1"/>
          </p:cNvSpPr>
          <p:nvPr/>
        </p:nvSpPr>
        <p:spPr bwMode="auto">
          <a:xfrm>
            <a:off x="2590800" y="38893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4</a:t>
            </a:r>
          </a:p>
        </p:txBody>
      </p:sp>
      <p:sp>
        <p:nvSpPr>
          <p:cNvPr id="46117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6118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6119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6120" name="TextBox 187"/>
          <p:cNvSpPr txBox="1">
            <a:spLocks noChangeArrowheads="1"/>
          </p:cNvSpPr>
          <p:nvPr/>
        </p:nvSpPr>
        <p:spPr bwMode="auto">
          <a:xfrm>
            <a:off x="3387725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6121" name="TextBox 187"/>
          <p:cNvSpPr txBox="1">
            <a:spLocks noChangeArrowheads="1"/>
          </p:cNvSpPr>
          <p:nvPr/>
        </p:nvSpPr>
        <p:spPr bwMode="auto">
          <a:xfrm>
            <a:off x="2374900" y="44005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46096" idx="6"/>
            <a:endCxn id="46097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23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24206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17" idx="1"/>
            <a:endCxn id="47114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47115" idx="0"/>
          </p:cNvCxnSpPr>
          <p:nvPr/>
        </p:nvCxnSpPr>
        <p:spPr>
          <a:xfrm rot="5400000">
            <a:off x="1994694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47116" idx="1"/>
          </p:cNvCxnSpPr>
          <p:nvPr/>
        </p:nvCxnSpPr>
        <p:spPr>
          <a:xfrm>
            <a:off x="2767013" y="1838325"/>
            <a:ext cx="9683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7116" idx="2"/>
            <a:endCxn id="47115" idx="6"/>
          </p:cNvCxnSpPr>
          <p:nvPr/>
        </p:nvCxnSpPr>
        <p:spPr>
          <a:xfrm rot="10800000">
            <a:off x="2563813" y="2954338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7117" idx="4"/>
            <a:endCxn id="4123" idx="7"/>
          </p:cNvCxnSpPr>
          <p:nvPr/>
        </p:nvCxnSpPr>
        <p:spPr>
          <a:xfrm rot="5400000">
            <a:off x="3199607" y="4412456"/>
            <a:ext cx="792162" cy="6572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47116" idx="4"/>
            <a:endCxn id="47117" idx="0"/>
          </p:cNvCxnSpPr>
          <p:nvPr/>
        </p:nvCxnSpPr>
        <p:spPr>
          <a:xfrm rot="5400000">
            <a:off x="36290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DAG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7114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47115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47116" name="Oval 5"/>
          <p:cNvSpPr>
            <a:spLocks noChangeArrowheads="1"/>
          </p:cNvSpPr>
          <p:nvPr/>
        </p:nvSpPr>
        <p:spPr bwMode="auto">
          <a:xfrm>
            <a:off x="3657600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47117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4119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4120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4121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4122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4123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</a:t>
            </a:r>
          </a:p>
        </p:txBody>
      </p:sp>
      <p:sp>
        <p:nvSpPr>
          <p:cNvPr id="47123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34" name="Straight Connector 33"/>
          <p:cNvCxnSpPr>
            <a:stCxn id="47115" idx="5"/>
            <a:endCxn id="47117" idx="1"/>
          </p:cNvCxnSpPr>
          <p:nvPr/>
        </p:nvCxnSpPr>
        <p:spPr>
          <a:xfrm rot="16200000" flipH="1">
            <a:off x="2737644" y="2891631"/>
            <a:ext cx="746125" cy="1249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5" name="TextBox 155"/>
          <p:cNvSpPr txBox="1">
            <a:spLocks noChangeArrowheads="1"/>
          </p:cNvSpPr>
          <p:nvPr/>
        </p:nvSpPr>
        <p:spPr bwMode="auto">
          <a:xfrm>
            <a:off x="2239963" y="23082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3</a:t>
            </a:r>
          </a:p>
        </p:txBody>
      </p:sp>
      <p:sp>
        <p:nvSpPr>
          <p:cNvPr id="47126" name="TextBox 156"/>
          <p:cNvSpPr txBox="1">
            <a:spLocks noChangeArrowheads="1"/>
          </p:cNvSpPr>
          <p:nvPr/>
        </p:nvSpPr>
        <p:spPr bwMode="auto">
          <a:xfrm>
            <a:off x="32131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2</a:t>
            </a:r>
          </a:p>
        </p:txBody>
      </p:sp>
      <p:sp>
        <p:nvSpPr>
          <p:cNvPr id="47127" name="TextBox 160"/>
          <p:cNvSpPr txBox="1">
            <a:spLocks noChangeArrowheads="1"/>
          </p:cNvSpPr>
          <p:nvPr/>
        </p:nvSpPr>
        <p:spPr bwMode="auto">
          <a:xfrm>
            <a:off x="2943225" y="32210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7128" name="TextBox 165"/>
          <p:cNvSpPr txBox="1">
            <a:spLocks noChangeArrowheads="1"/>
          </p:cNvSpPr>
          <p:nvPr/>
        </p:nvSpPr>
        <p:spPr bwMode="auto">
          <a:xfrm>
            <a:off x="3921125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47130" name="TextBox 187"/>
          <p:cNvSpPr txBox="1">
            <a:spLocks noChangeArrowheads="1"/>
          </p:cNvSpPr>
          <p:nvPr/>
        </p:nvSpPr>
        <p:spPr bwMode="auto">
          <a:xfrm>
            <a:off x="29670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47114" idx="6"/>
            <a:endCxn id="47115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2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4120" idx="3"/>
            <a:endCxn id="4121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4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4120" idx="5"/>
            <a:endCxn id="4122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123" idx="0"/>
            <a:endCxn id="47115" idx="4"/>
          </p:cNvCxnSpPr>
          <p:nvPr/>
        </p:nvCxnSpPr>
        <p:spPr>
          <a:xfrm rot="16200000" flipV="1">
            <a:off x="1768475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4119" idx="5"/>
            <a:endCxn id="4123" idx="1"/>
          </p:cNvCxnSpPr>
          <p:nvPr/>
        </p:nvCxnSpPr>
        <p:spPr>
          <a:xfrm rot="16200000" flipH="1">
            <a:off x="2060575" y="4308475"/>
            <a:ext cx="869950" cy="787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7115" idx="3"/>
            <a:endCxn id="4119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4119" idx="2"/>
            <a:endCxn id="4120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0" name="TextBox 187"/>
          <p:cNvSpPr txBox="1">
            <a:spLocks noChangeArrowheads="1"/>
          </p:cNvSpPr>
          <p:nvPr/>
        </p:nvSpPr>
        <p:spPr bwMode="auto">
          <a:xfrm>
            <a:off x="2590800" y="38893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4</a:t>
            </a:r>
          </a:p>
        </p:txBody>
      </p:sp>
      <p:sp>
        <p:nvSpPr>
          <p:cNvPr id="47141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7142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7143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7144" name="TextBox 187"/>
          <p:cNvSpPr txBox="1">
            <a:spLocks noChangeArrowheads="1"/>
          </p:cNvSpPr>
          <p:nvPr/>
        </p:nvSpPr>
        <p:spPr bwMode="auto">
          <a:xfrm>
            <a:off x="3387725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7145" name="TextBox 187"/>
          <p:cNvSpPr txBox="1">
            <a:spLocks noChangeArrowheads="1"/>
          </p:cNvSpPr>
          <p:nvPr/>
        </p:nvSpPr>
        <p:spPr bwMode="auto">
          <a:xfrm>
            <a:off x="2374900" y="44005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4121" idx="6"/>
            <a:endCxn id="4122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7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1" name="Straight Connector 50"/>
          <p:cNvCxnSpPr>
            <a:stCxn id="47117" idx="4"/>
            <a:endCxn id="4123" idx="7"/>
          </p:cNvCxnSpPr>
          <p:nvPr/>
        </p:nvCxnSpPr>
        <p:spPr>
          <a:xfrm rot="5400000">
            <a:off x="3199607" y="4412456"/>
            <a:ext cx="792162" cy="657225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120" idx="3"/>
            <a:endCxn id="4121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120" idx="5"/>
            <a:endCxn id="4122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119" idx="5"/>
            <a:endCxn id="4123" idx="1"/>
          </p:cNvCxnSpPr>
          <p:nvPr/>
        </p:nvCxnSpPr>
        <p:spPr>
          <a:xfrm rot="16200000" flipH="1">
            <a:off x="2060575" y="4308475"/>
            <a:ext cx="869950" cy="7874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7115" idx="3"/>
            <a:endCxn id="4119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119" idx="2"/>
            <a:endCxn id="4120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1620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752475" y="2857500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79638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27463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27463" y="399256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19425" y="5137150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19425" y="5330825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60538" y="532606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5763" y="5132388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52475" y="3895725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36738" y="4070350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827463" y="4078288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A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E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D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F</a:t>
            </a: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H</a:t>
            </a: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1994694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2767013" y="1838325"/>
            <a:ext cx="9683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2563813" y="2954338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3199607" y="4412456"/>
            <a:ext cx="792162" cy="657225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36290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Трафик </a:t>
            </a:r>
            <a:r>
              <a:rPr lang="en-US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MP2P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8155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34" name="Straight Connector 33"/>
          <p:cNvCxnSpPr>
            <a:stCxn id="12301" idx="5"/>
            <a:endCxn id="12303" idx="1"/>
          </p:cNvCxnSpPr>
          <p:nvPr/>
        </p:nvCxnSpPr>
        <p:spPr>
          <a:xfrm rot="16200000" flipH="1">
            <a:off x="2737644" y="2891631"/>
            <a:ext cx="746125" cy="1249363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7" name="TextBox 155"/>
          <p:cNvSpPr txBox="1">
            <a:spLocks noChangeArrowheads="1"/>
          </p:cNvSpPr>
          <p:nvPr/>
        </p:nvSpPr>
        <p:spPr bwMode="auto">
          <a:xfrm>
            <a:off x="2239963" y="23082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3</a:t>
            </a:r>
          </a:p>
        </p:txBody>
      </p:sp>
      <p:sp>
        <p:nvSpPr>
          <p:cNvPr id="48158" name="TextBox 156"/>
          <p:cNvSpPr txBox="1">
            <a:spLocks noChangeArrowheads="1"/>
          </p:cNvSpPr>
          <p:nvPr/>
        </p:nvSpPr>
        <p:spPr bwMode="auto">
          <a:xfrm>
            <a:off x="32131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2</a:t>
            </a:r>
          </a:p>
        </p:txBody>
      </p:sp>
      <p:sp>
        <p:nvSpPr>
          <p:cNvPr id="48159" name="TextBox 160"/>
          <p:cNvSpPr txBox="1">
            <a:spLocks noChangeArrowheads="1"/>
          </p:cNvSpPr>
          <p:nvPr/>
        </p:nvSpPr>
        <p:spPr bwMode="auto">
          <a:xfrm>
            <a:off x="2943225" y="32210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8160" name="TextBox 165"/>
          <p:cNvSpPr txBox="1">
            <a:spLocks noChangeArrowheads="1"/>
          </p:cNvSpPr>
          <p:nvPr/>
        </p:nvSpPr>
        <p:spPr bwMode="auto">
          <a:xfrm>
            <a:off x="3921125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48162" name="TextBox 187"/>
          <p:cNvSpPr txBox="1">
            <a:spLocks noChangeArrowheads="1"/>
          </p:cNvSpPr>
          <p:nvPr/>
        </p:nvSpPr>
        <p:spPr bwMode="auto">
          <a:xfrm>
            <a:off x="29670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4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12305" idx="3"/>
            <a:endCxn id="12306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6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12305" idx="5"/>
            <a:endCxn id="12307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1768475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304" idx="5"/>
            <a:endCxn id="12308" idx="1"/>
          </p:cNvCxnSpPr>
          <p:nvPr/>
        </p:nvCxnSpPr>
        <p:spPr>
          <a:xfrm rot="16200000" flipH="1">
            <a:off x="2060575" y="4308475"/>
            <a:ext cx="869950" cy="7874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304" idx="2"/>
            <a:endCxn id="12305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2" name="TextBox 187"/>
          <p:cNvSpPr txBox="1">
            <a:spLocks noChangeArrowheads="1"/>
          </p:cNvSpPr>
          <p:nvPr/>
        </p:nvSpPr>
        <p:spPr bwMode="auto">
          <a:xfrm>
            <a:off x="2590800" y="38893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4</a:t>
            </a:r>
          </a:p>
        </p:txBody>
      </p:sp>
      <p:sp>
        <p:nvSpPr>
          <p:cNvPr id="48173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8174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8175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8176" name="TextBox 187"/>
          <p:cNvSpPr txBox="1">
            <a:spLocks noChangeArrowheads="1"/>
          </p:cNvSpPr>
          <p:nvPr/>
        </p:nvSpPr>
        <p:spPr bwMode="auto">
          <a:xfrm>
            <a:off x="3387725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8177" name="TextBox 187"/>
          <p:cNvSpPr txBox="1">
            <a:spLocks noChangeArrowheads="1"/>
          </p:cNvSpPr>
          <p:nvPr/>
        </p:nvSpPr>
        <p:spPr bwMode="auto">
          <a:xfrm>
            <a:off x="2374900" y="44005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9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I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3657600" y="268763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C</a:t>
            </a:r>
          </a:p>
        </p:txBody>
      </p:sp>
      <p:cxnSp>
        <p:nvCxnSpPr>
          <p:cNvPr id="48183" name="Straight Arrow Connector 60"/>
          <p:cNvCxnSpPr>
            <a:cxnSpLocks noChangeShapeType="1"/>
            <a:stCxn id="17" idx="0"/>
          </p:cNvCxnSpPr>
          <p:nvPr/>
        </p:nvCxnSpPr>
        <p:spPr bwMode="auto">
          <a:xfrm rot="5400000" flipH="1" flipV="1">
            <a:off x="2112963" y="1409700"/>
            <a:ext cx="3810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03003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3426 L 0.0401 -0.15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94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972 L -0.11025 -0.18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96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972 L -0.12934 -0.15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82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08837 -0.193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967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2547 L 0.11858 0.025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375 -0.176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84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62 L 3.33333E-6 -0.163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8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13715 -0.157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787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3924 -0.1590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-796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62 L -0.18021 -0.176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9" grpId="0" animBg="1"/>
      <p:bldP spid="59" grpId="1" animBg="1"/>
      <p:bldP spid="54" grpId="0" animBg="1"/>
      <p:bldP spid="54" grpId="1" animBg="1"/>
      <p:bldP spid="49" grpId="0" animBg="1"/>
      <p:bldP spid="49" grpId="1" animBg="1"/>
      <p:bldP spid="50" grpId="0" animBg="1"/>
      <p:bldP spid="50" grpId="1" animBg="1"/>
      <p:bldP spid="48" grpId="0" animBg="1"/>
      <p:bldP spid="48" grpId="1" animBg="1"/>
      <p:bldP spid="47" grpId="0" animBg="1"/>
      <p:bldP spid="47" grpId="1" animBg="1"/>
      <p:bldP spid="51" grpId="0" animBg="1"/>
      <p:bldP spid="51" grpId="1" animBg="1"/>
      <p:bldP spid="52" grpId="0" animBg="1"/>
      <p:bldP spid="52" grpId="1" animBg="1"/>
      <p:bldP spid="60" grpId="0" animBg="1"/>
      <p:bldP spid="6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17" idx="1"/>
            <a:endCxn id="49162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49163" idx="0"/>
          </p:cNvCxnSpPr>
          <p:nvPr/>
        </p:nvCxnSpPr>
        <p:spPr>
          <a:xfrm rot="5400000">
            <a:off x="1994694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3326" idx="1"/>
          </p:cNvCxnSpPr>
          <p:nvPr/>
        </p:nvCxnSpPr>
        <p:spPr>
          <a:xfrm>
            <a:off x="2767013" y="1838325"/>
            <a:ext cx="9683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9163" idx="6"/>
            <a:endCxn id="13326" idx="2"/>
          </p:cNvCxnSpPr>
          <p:nvPr/>
        </p:nvCxnSpPr>
        <p:spPr>
          <a:xfrm>
            <a:off x="2563813" y="2954338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3327" idx="4"/>
            <a:endCxn id="13332" idx="7"/>
          </p:cNvCxnSpPr>
          <p:nvPr/>
        </p:nvCxnSpPr>
        <p:spPr>
          <a:xfrm rot="5400000">
            <a:off x="3199607" y="4412456"/>
            <a:ext cx="792162" cy="657225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3326" idx="4"/>
            <a:endCxn id="13327" idx="0"/>
          </p:cNvCxnSpPr>
          <p:nvPr/>
        </p:nvCxnSpPr>
        <p:spPr>
          <a:xfrm rot="5400000">
            <a:off x="36290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Трафик </a:t>
            </a:r>
            <a:r>
              <a:rPr lang="en-US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MP2P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9162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49163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13326" name="Oval 5"/>
          <p:cNvSpPr>
            <a:spLocks noChangeArrowheads="1"/>
          </p:cNvSpPr>
          <p:nvPr/>
        </p:nvSpPr>
        <p:spPr bwMode="auto">
          <a:xfrm>
            <a:off x="3657600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13327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49166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49167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49168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49169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13332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</a:t>
            </a:r>
          </a:p>
        </p:txBody>
      </p:sp>
      <p:sp>
        <p:nvSpPr>
          <p:cNvPr id="49171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34" name="Straight Connector 33"/>
          <p:cNvCxnSpPr>
            <a:stCxn id="49163" idx="5"/>
            <a:endCxn id="13327" idx="1"/>
          </p:cNvCxnSpPr>
          <p:nvPr/>
        </p:nvCxnSpPr>
        <p:spPr>
          <a:xfrm rot="16200000" flipH="1">
            <a:off x="2737644" y="2891631"/>
            <a:ext cx="746125" cy="1249363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5" name="TextBox 155"/>
          <p:cNvSpPr txBox="1">
            <a:spLocks noChangeArrowheads="1"/>
          </p:cNvSpPr>
          <p:nvPr/>
        </p:nvSpPr>
        <p:spPr bwMode="auto">
          <a:xfrm>
            <a:off x="2239963" y="23082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3</a:t>
            </a:r>
          </a:p>
        </p:txBody>
      </p:sp>
      <p:sp>
        <p:nvSpPr>
          <p:cNvPr id="13336" name="TextBox 156"/>
          <p:cNvSpPr txBox="1">
            <a:spLocks noChangeArrowheads="1"/>
          </p:cNvSpPr>
          <p:nvPr/>
        </p:nvSpPr>
        <p:spPr bwMode="auto">
          <a:xfrm>
            <a:off x="32131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2</a:t>
            </a:r>
          </a:p>
        </p:txBody>
      </p:sp>
      <p:sp>
        <p:nvSpPr>
          <p:cNvPr id="13337" name="TextBox 160"/>
          <p:cNvSpPr txBox="1">
            <a:spLocks noChangeArrowheads="1"/>
          </p:cNvSpPr>
          <p:nvPr/>
        </p:nvSpPr>
        <p:spPr bwMode="auto">
          <a:xfrm>
            <a:off x="2943225" y="32210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3338" name="TextBox 165"/>
          <p:cNvSpPr txBox="1">
            <a:spLocks noChangeArrowheads="1"/>
          </p:cNvSpPr>
          <p:nvPr/>
        </p:nvSpPr>
        <p:spPr bwMode="auto">
          <a:xfrm>
            <a:off x="3921125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13340" name="TextBox 187"/>
          <p:cNvSpPr txBox="1">
            <a:spLocks noChangeArrowheads="1"/>
          </p:cNvSpPr>
          <p:nvPr/>
        </p:nvSpPr>
        <p:spPr bwMode="auto">
          <a:xfrm>
            <a:off x="29670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49162" idx="6"/>
            <a:endCxn id="49163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0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49167" idx="3"/>
            <a:endCxn id="49168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2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49167" idx="5"/>
            <a:endCxn id="49169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3332" idx="0"/>
            <a:endCxn id="49163" idx="4"/>
          </p:cNvCxnSpPr>
          <p:nvPr/>
        </p:nvCxnSpPr>
        <p:spPr>
          <a:xfrm rot="16200000" flipV="1">
            <a:off x="1768475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49166" idx="5"/>
            <a:endCxn id="13332" idx="1"/>
          </p:cNvCxnSpPr>
          <p:nvPr/>
        </p:nvCxnSpPr>
        <p:spPr>
          <a:xfrm rot="16200000" flipH="1">
            <a:off x="2060575" y="4308475"/>
            <a:ext cx="869950" cy="7874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9163" idx="3"/>
            <a:endCxn id="49166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49166" idx="2"/>
            <a:endCxn id="49167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0" name="TextBox 187"/>
          <p:cNvSpPr txBox="1">
            <a:spLocks noChangeArrowheads="1"/>
          </p:cNvSpPr>
          <p:nvPr/>
        </p:nvSpPr>
        <p:spPr bwMode="auto">
          <a:xfrm>
            <a:off x="2590800" y="38893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4</a:t>
            </a:r>
          </a:p>
        </p:txBody>
      </p:sp>
      <p:sp>
        <p:nvSpPr>
          <p:cNvPr id="49189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9190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49191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3354" name="TextBox 187"/>
          <p:cNvSpPr txBox="1">
            <a:spLocks noChangeArrowheads="1"/>
          </p:cNvSpPr>
          <p:nvPr/>
        </p:nvSpPr>
        <p:spPr bwMode="auto">
          <a:xfrm>
            <a:off x="3387725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3355" name="TextBox 187"/>
          <p:cNvSpPr txBox="1">
            <a:spLocks noChangeArrowheads="1"/>
          </p:cNvSpPr>
          <p:nvPr/>
        </p:nvSpPr>
        <p:spPr bwMode="auto">
          <a:xfrm>
            <a:off x="2374900" y="44005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49168" idx="6"/>
            <a:endCxn id="49169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95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46" name="Straight Connector 45"/>
          <p:cNvCxnSpPr>
            <a:stCxn id="17" idx="1"/>
            <a:endCxn id="49162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9162" idx="6"/>
            <a:endCxn id="49163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9167" idx="3"/>
            <a:endCxn id="49168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167" idx="5"/>
            <a:endCxn id="49169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9163" idx="3"/>
            <a:endCxn id="49166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166" idx="2"/>
            <a:endCxn id="49167" idx="6"/>
          </p:cNvCxnSpPr>
          <p:nvPr/>
        </p:nvCxnSpPr>
        <p:spPr>
          <a:xfrm rot="10800000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6060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  <p:bldP spid="13327" grpId="0" animBg="1"/>
      <p:bldP spid="13332" grpId="0" animBg="1"/>
      <p:bldP spid="13335" grpId="0"/>
      <p:bldP spid="13336" grpId="0"/>
      <p:bldP spid="13337" grpId="0"/>
      <p:bldP spid="13338" grpId="0"/>
      <p:bldP spid="13340" grpId="0"/>
      <p:bldP spid="13350" grpId="0"/>
      <p:bldP spid="13354" grpId="0"/>
      <p:bldP spid="1335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17" idx="1"/>
            <a:endCxn id="50181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Трафик </a:t>
            </a:r>
            <a:r>
              <a:rPr lang="en-US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MP2P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50183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50184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50185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50186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50187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cxnSp>
        <p:nvCxnSpPr>
          <p:cNvPr id="53" name="Straight Connector 52"/>
          <p:cNvCxnSpPr>
            <a:stCxn id="50181" idx="6"/>
            <a:endCxn id="50182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0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50184" idx="3"/>
            <a:endCxn id="50185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2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50184" idx="5"/>
            <a:endCxn id="50186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50182" idx="3"/>
            <a:endCxn id="50183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0183" idx="2"/>
            <a:endCxn id="50184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6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0197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0198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50185" idx="6"/>
            <a:endCxn id="50186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0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79901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8677"/>
            <a:ext cx="4972056" cy="70609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Основы протокола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RPL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674579"/>
            <a:ext cx="65008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Маршрутизация основана на построении графа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DAG: Ориентированный ациклический граф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DODAG: Направленные ациклические графы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Новые сообщения ICMPv6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DIS: сообщения 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DODAG Information Solicitation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DIO: сообщения 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DODAG Information Object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DAO: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Destination Advertisement Object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0"/>
            <a:ext cx="1847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17" idx="1"/>
            <a:endCxn id="51205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Трафик </a:t>
            </a:r>
            <a:r>
              <a:rPr lang="en-US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MP2P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51206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51207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51208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51209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51210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51211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cxnSp>
        <p:nvCxnSpPr>
          <p:cNvPr id="53" name="Straight Connector 52"/>
          <p:cNvCxnSpPr>
            <a:stCxn id="51205" idx="6"/>
            <a:endCxn id="51206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4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51208" idx="3"/>
            <a:endCxn id="51209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6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51208" idx="5"/>
            <a:endCxn id="51210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51206" idx="3"/>
            <a:endCxn id="51207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1207" idx="2"/>
            <a:endCxn id="51208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0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1221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1222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51209" idx="6"/>
            <a:endCxn id="51210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4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85892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719263" y="5229225"/>
            <a:ext cx="193675" cy="193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5763" y="5326063"/>
            <a:ext cx="193675" cy="193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14525" y="1644650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2475" y="4073525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2475" y="2857500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79638" y="2857500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60538" y="399256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2475" y="399256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52252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Трафик </a:t>
            </a:r>
            <a:r>
              <a:rPr lang="en-US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MP2P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2237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cxnSp>
        <p:nvCxnSpPr>
          <p:cNvPr id="53" name="Straight Connector 52"/>
          <p:cNvCxnSpPr>
            <a:stCxn id="52252" idx="6"/>
            <a:endCxn id="52253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0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52255" idx="3"/>
            <a:endCxn id="52256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2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52255" idx="5"/>
            <a:endCxn id="52251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52253" idx="3"/>
            <a:endCxn id="52254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2254" idx="2"/>
            <a:endCxn id="52255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6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2247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2248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52256" idx="6"/>
            <a:endCxn id="52251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50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2251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52252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52253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52254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52255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52256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074944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14115 0.192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0.01598 L 0.14809 0.015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1598 L -0.03697 0.16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0324 L -0.11545 0.006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649 L -0.04306 0.183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884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649 L 0.11389 0.201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97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03784 -0.192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96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10799 -0.199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3" grpId="0" animBg="1"/>
      <p:bldP spid="33" grpId="1" animBg="1"/>
      <p:bldP spid="27" grpId="0" animBg="1"/>
      <p:bldP spid="27" grpId="1" animBg="1"/>
      <p:bldP spid="31" grpId="0" animBg="1"/>
      <p:bldP spid="3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52475" y="3976688"/>
            <a:ext cx="193675" cy="193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3251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19263" y="5229225"/>
            <a:ext cx="193675" cy="193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14525" y="1644650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2475" y="4073525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2475" y="2857500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79638" y="2857500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60538" y="399256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2475" y="3992563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53262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Трафик </a:t>
            </a:r>
            <a:r>
              <a:rPr lang="en-US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MP2P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3262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53263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53264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53265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53266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53267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cxnSp>
        <p:nvCxnSpPr>
          <p:cNvPr id="53" name="Straight Connector 52"/>
          <p:cNvCxnSpPr>
            <a:stCxn id="53262" idx="6"/>
            <a:endCxn id="53263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70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53265" idx="3"/>
            <a:endCxn id="53251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72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53265" idx="5"/>
            <a:endCxn id="53266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53263" idx="3"/>
            <a:endCxn id="53264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3264" idx="2"/>
            <a:endCxn id="53265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76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3277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3278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53251" idx="6"/>
            <a:endCxn id="53266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80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208185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13212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54275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54276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17688" y="3992563"/>
            <a:ext cx="193675" cy="193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14525" y="1644650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54276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Трафик </a:t>
            </a:r>
            <a:r>
              <a:rPr lang="en-US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MP2P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4283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cxnSp>
        <p:nvCxnSpPr>
          <p:cNvPr id="53" name="Straight Connector 52"/>
          <p:cNvCxnSpPr>
            <a:stCxn id="54276" idx="6"/>
            <a:endCxn id="54298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6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54274" idx="3"/>
            <a:endCxn id="54275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8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54274" idx="5"/>
            <a:endCxn id="54277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54298" idx="3"/>
            <a:endCxn id="54299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4299" idx="2"/>
            <a:endCxn id="54274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2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4293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4294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54275" idx="6"/>
            <a:endCxn id="54277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6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760538" y="3992563"/>
            <a:ext cx="193675" cy="193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4298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54299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965330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356 -0.176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88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03559 -0.176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5" grpId="0" animBg="1"/>
      <p:bldP spid="35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179638" y="2868613"/>
            <a:ext cx="193675" cy="193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14525" y="1644650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55324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Трафик </a:t>
            </a:r>
            <a:r>
              <a:rPr lang="en-US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MP2P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5303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cxnSp>
        <p:nvCxnSpPr>
          <p:cNvPr id="53" name="Straight Connector 52"/>
          <p:cNvCxnSpPr>
            <a:stCxn id="55324" idx="6"/>
            <a:endCxn id="55323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6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55319" idx="3"/>
            <a:endCxn id="55320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8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55319" idx="5"/>
            <a:endCxn id="55321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55323" idx="3"/>
            <a:endCxn id="55318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5318" idx="2"/>
            <a:endCxn id="55319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12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5313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5314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55320" idx="6"/>
            <a:endCxn id="55321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16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179638" y="2857500"/>
            <a:ext cx="193675" cy="193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5318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55319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55320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55321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38363" y="2868613"/>
            <a:ext cx="193675" cy="193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5323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55324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796398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15903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15903 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914525" y="1644650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56346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Трафик </a:t>
            </a:r>
            <a:r>
              <a:rPr lang="en-US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MP2P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6326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56346" idx="6"/>
            <a:endCxn id="56340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8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56343" idx="3"/>
            <a:endCxn id="56344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0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56343" idx="5"/>
            <a:endCxn id="56345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56340" idx="3"/>
            <a:endCxn id="56342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6342" idx="2"/>
            <a:endCxn id="56343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4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6335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6336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56344" idx="6"/>
            <a:endCxn id="56345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8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4225" y="2868613"/>
            <a:ext cx="193675" cy="193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6340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56342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56343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56344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56345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56346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023859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13872 -0.165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911350" y="1644650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14525" y="1644650"/>
            <a:ext cx="193675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57369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Трафик </a:t>
            </a:r>
            <a:r>
              <a:rPr lang="en-US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P2MP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7351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57369" idx="6"/>
            <a:endCxn id="57370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3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57364" idx="3"/>
            <a:endCxn id="57365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5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57364" idx="5"/>
            <a:endCxn id="57366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57370" idx="3"/>
            <a:endCxn id="57372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7372" idx="2"/>
            <a:endCxn id="57364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9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7360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7361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57365" idx="6"/>
            <a:endCxn id="57366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63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7364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57365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57366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2475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79638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7369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57370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57372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694860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13924 0.192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9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2405E-6 L 0.16215 4.0240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944E-6 L -0.05503 0.160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8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17" idx="1"/>
            <a:endCxn id="58392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Трафик </a:t>
            </a:r>
            <a:r>
              <a:rPr lang="en-US" altLang="en-US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P2MP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8373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58392" idx="6"/>
            <a:endCxn id="58393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58389" idx="3"/>
            <a:endCxn id="58390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7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58389" idx="5"/>
            <a:endCxn id="58391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58393" idx="3"/>
            <a:endCxn id="58388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8388" idx="2"/>
            <a:endCxn id="58389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1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8382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8383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58390" idx="6"/>
            <a:endCxn id="58391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5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38325" y="399256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2475" y="399256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8388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58389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58390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58391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58392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58393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</p:spTree>
    <p:extLst>
      <p:ext uri="{BB962C8B-B14F-4D97-AF65-F5344CB8AC3E}">
        <p14:creationId xmlns:p14="http://schemas.microsoft.com/office/powerpoint/2010/main" val="38505124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11666 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3.7037E-6 L -0.03577 0.183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816100" y="399256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1994694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2767013" y="1838325"/>
            <a:ext cx="9683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2563813" y="2954338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3199607" y="4412456"/>
            <a:ext cx="792162" cy="657225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36290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Трафик </a:t>
            </a:r>
            <a:r>
              <a:rPr lang="en-US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P2P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9403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34" name="Straight Connector 33"/>
          <p:cNvCxnSpPr>
            <a:stCxn id="12301" idx="5"/>
            <a:endCxn id="12303" idx="1"/>
          </p:cNvCxnSpPr>
          <p:nvPr/>
        </p:nvCxnSpPr>
        <p:spPr>
          <a:xfrm rot="16200000" flipH="1">
            <a:off x="2737644" y="2891631"/>
            <a:ext cx="746125" cy="1249363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5" name="TextBox 155"/>
          <p:cNvSpPr txBox="1">
            <a:spLocks noChangeArrowheads="1"/>
          </p:cNvSpPr>
          <p:nvPr/>
        </p:nvSpPr>
        <p:spPr bwMode="auto">
          <a:xfrm>
            <a:off x="2239963" y="23082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3</a:t>
            </a:r>
          </a:p>
        </p:txBody>
      </p:sp>
      <p:sp>
        <p:nvSpPr>
          <p:cNvPr id="59406" name="TextBox 156"/>
          <p:cNvSpPr txBox="1">
            <a:spLocks noChangeArrowheads="1"/>
          </p:cNvSpPr>
          <p:nvPr/>
        </p:nvSpPr>
        <p:spPr bwMode="auto">
          <a:xfrm>
            <a:off x="32131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2</a:t>
            </a:r>
          </a:p>
        </p:txBody>
      </p:sp>
      <p:sp>
        <p:nvSpPr>
          <p:cNvPr id="59407" name="TextBox 160"/>
          <p:cNvSpPr txBox="1">
            <a:spLocks noChangeArrowheads="1"/>
          </p:cNvSpPr>
          <p:nvPr/>
        </p:nvSpPr>
        <p:spPr bwMode="auto">
          <a:xfrm>
            <a:off x="2943225" y="32210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9408" name="TextBox 165"/>
          <p:cNvSpPr txBox="1">
            <a:spLocks noChangeArrowheads="1"/>
          </p:cNvSpPr>
          <p:nvPr/>
        </p:nvSpPr>
        <p:spPr bwMode="auto">
          <a:xfrm>
            <a:off x="3921125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9409" name="TextBox 187"/>
          <p:cNvSpPr txBox="1">
            <a:spLocks noChangeArrowheads="1"/>
          </p:cNvSpPr>
          <p:nvPr/>
        </p:nvSpPr>
        <p:spPr bwMode="auto">
          <a:xfrm>
            <a:off x="29670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11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12305" idx="3"/>
            <a:endCxn id="12306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13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12305" idx="5"/>
            <a:endCxn id="12307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1768475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304" idx="5"/>
            <a:endCxn id="12308" idx="1"/>
          </p:cNvCxnSpPr>
          <p:nvPr/>
        </p:nvCxnSpPr>
        <p:spPr>
          <a:xfrm rot="16200000" flipH="1">
            <a:off x="2060575" y="4308475"/>
            <a:ext cx="869950" cy="7874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304" idx="2"/>
            <a:endCxn id="12305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19" name="TextBox 187"/>
          <p:cNvSpPr txBox="1">
            <a:spLocks noChangeArrowheads="1"/>
          </p:cNvSpPr>
          <p:nvPr/>
        </p:nvSpPr>
        <p:spPr bwMode="auto">
          <a:xfrm>
            <a:off x="2590800" y="38893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4</a:t>
            </a:r>
          </a:p>
        </p:txBody>
      </p:sp>
      <p:sp>
        <p:nvSpPr>
          <p:cNvPr id="59420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9421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9422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9423" name="TextBox 187"/>
          <p:cNvSpPr txBox="1">
            <a:spLocks noChangeArrowheads="1"/>
          </p:cNvSpPr>
          <p:nvPr/>
        </p:nvSpPr>
        <p:spPr bwMode="auto">
          <a:xfrm>
            <a:off x="3387725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9424" name="TextBox 187"/>
          <p:cNvSpPr txBox="1">
            <a:spLocks noChangeArrowheads="1"/>
          </p:cNvSpPr>
          <p:nvPr/>
        </p:nvSpPr>
        <p:spPr bwMode="auto">
          <a:xfrm>
            <a:off x="2374900" y="44005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6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9638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2475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81225" y="2857500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A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E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D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F</a:t>
            </a: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I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3657600" y="268763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54298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0408 -0.159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486 L -0.14792 0.004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0486 L 0.16528 0.0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1809 0.159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8" grpId="0" animBg="1"/>
      <p:bldP spid="58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816100" y="399256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035050" y="1838325"/>
            <a:ext cx="8032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1994694" y="2378869"/>
            <a:ext cx="611188" cy="63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2767013" y="1838325"/>
            <a:ext cx="968375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2563813" y="2954338"/>
            <a:ext cx="109378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3199607" y="4412456"/>
            <a:ext cx="792162" cy="657225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36290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Трафик </a:t>
            </a:r>
            <a:r>
              <a:rPr lang="en-US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P2P</a:t>
            </a:r>
            <a:endParaRPr lang="en-US" altLang="en-US" sz="2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0427" name="TextBox 19"/>
          <p:cNvSpPr txBox="1">
            <a:spLocks noChangeArrowheads="1"/>
          </p:cNvSpPr>
          <p:nvPr/>
        </p:nvSpPr>
        <p:spPr bwMode="auto">
          <a:xfrm>
            <a:off x="12446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34" name="Straight Connector 33"/>
          <p:cNvCxnSpPr>
            <a:stCxn id="12301" idx="5"/>
            <a:endCxn id="12303" idx="1"/>
          </p:cNvCxnSpPr>
          <p:nvPr/>
        </p:nvCxnSpPr>
        <p:spPr>
          <a:xfrm rot="16200000" flipH="1">
            <a:off x="2737644" y="2891631"/>
            <a:ext cx="746125" cy="1249363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9" name="TextBox 155"/>
          <p:cNvSpPr txBox="1">
            <a:spLocks noChangeArrowheads="1"/>
          </p:cNvSpPr>
          <p:nvPr/>
        </p:nvSpPr>
        <p:spPr bwMode="auto">
          <a:xfrm>
            <a:off x="2239963" y="23082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3</a:t>
            </a:r>
          </a:p>
        </p:txBody>
      </p:sp>
      <p:sp>
        <p:nvSpPr>
          <p:cNvPr id="60430" name="TextBox 156"/>
          <p:cNvSpPr txBox="1">
            <a:spLocks noChangeArrowheads="1"/>
          </p:cNvSpPr>
          <p:nvPr/>
        </p:nvSpPr>
        <p:spPr bwMode="auto">
          <a:xfrm>
            <a:off x="3213100" y="2032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2</a:t>
            </a:r>
          </a:p>
        </p:txBody>
      </p:sp>
      <p:sp>
        <p:nvSpPr>
          <p:cNvPr id="60431" name="TextBox 160"/>
          <p:cNvSpPr txBox="1">
            <a:spLocks noChangeArrowheads="1"/>
          </p:cNvSpPr>
          <p:nvPr/>
        </p:nvSpPr>
        <p:spPr bwMode="auto">
          <a:xfrm>
            <a:off x="2943225" y="32210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60432" name="TextBox 165"/>
          <p:cNvSpPr txBox="1">
            <a:spLocks noChangeArrowheads="1"/>
          </p:cNvSpPr>
          <p:nvPr/>
        </p:nvSpPr>
        <p:spPr bwMode="auto">
          <a:xfrm>
            <a:off x="3921125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60433" name="TextBox 187"/>
          <p:cNvSpPr txBox="1">
            <a:spLocks noChangeArrowheads="1"/>
          </p:cNvSpPr>
          <p:nvPr/>
        </p:nvSpPr>
        <p:spPr bwMode="auto">
          <a:xfrm>
            <a:off x="29670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112838" y="2954338"/>
            <a:ext cx="917575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5" name="TextBox 187"/>
          <p:cNvSpPr txBox="1">
            <a:spLocks noChangeArrowheads="1"/>
          </p:cNvSpPr>
          <p:nvPr/>
        </p:nvSpPr>
        <p:spPr bwMode="auto">
          <a:xfrm>
            <a:off x="1379538" y="26876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0" name="Straight Connector 109"/>
          <p:cNvCxnSpPr>
            <a:stCxn id="12305" idx="3"/>
            <a:endCxn id="12306" idx="0"/>
          </p:cNvCxnSpPr>
          <p:nvPr/>
        </p:nvCxnSpPr>
        <p:spPr>
          <a:xfrm rot="5400000">
            <a:off x="161131" y="4563269"/>
            <a:ext cx="792163" cy="200025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7" name="TextBox 19"/>
          <p:cNvSpPr txBox="1">
            <a:spLocks noChangeArrowheads="1"/>
          </p:cNvSpPr>
          <p:nvPr/>
        </p:nvSpPr>
        <p:spPr bwMode="auto">
          <a:xfrm>
            <a:off x="579438" y="45386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114" name="Straight Connector 113"/>
          <p:cNvCxnSpPr>
            <a:stCxn id="12305" idx="5"/>
            <a:endCxn id="12307" idx="1"/>
          </p:cNvCxnSpPr>
          <p:nvPr/>
        </p:nvCxnSpPr>
        <p:spPr>
          <a:xfrm rot="16200000" flipH="1">
            <a:off x="907257" y="4394993"/>
            <a:ext cx="869950" cy="614363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1768475" y="3749676"/>
            <a:ext cx="1838325" cy="7810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304" idx="5"/>
            <a:endCxn id="12308" idx="1"/>
          </p:cNvCxnSpPr>
          <p:nvPr/>
        </p:nvCxnSpPr>
        <p:spPr>
          <a:xfrm rot="16200000" flipH="1">
            <a:off x="2060575" y="4308475"/>
            <a:ext cx="869950" cy="7874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1676400" y="3379788"/>
            <a:ext cx="668338" cy="195262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304" idx="2"/>
            <a:endCxn id="12305" idx="6"/>
          </p:cNvCxnSpPr>
          <p:nvPr/>
        </p:nvCxnSpPr>
        <p:spPr>
          <a:xfrm rot="10800000" flipV="1">
            <a:off x="1112838" y="4078288"/>
            <a:ext cx="53340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3" name="TextBox 187"/>
          <p:cNvSpPr txBox="1">
            <a:spLocks noChangeArrowheads="1"/>
          </p:cNvSpPr>
          <p:nvPr/>
        </p:nvSpPr>
        <p:spPr bwMode="auto">
          <a:xfrm>
            <a:off x="2590800" y="38893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4</a:t>
            </a:r>
          </a:p>
        </p:txBody>
      </p:sp>
      <p:sp>
        <p:nvSpPr>
          <p:cNvPr id="60444" name="TextBox 187"/>
          <p:cNvSpPr txBox="1">
            <a:spLocks noChangeArrowheads="1"/>
          </p:cNvSpPr>
          <p:nvPr/>
        </p:nvSpPr>
        <p:spPr bwMode="auto">
          <a:xfrm>
            <a:off x="1760538" y="33591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60445" name="TextBox 187"/>
          <p:cNvSpPr txBox="1">
            <a:spLocks noChangeArrowheads="1"/>
          </p:cNvSpPr>
          <p:nvPr/>
        </p:nvSpPr>
        <p:spPr bwMode="auto">
          <a:xfrm>
            <a:off x="1244600" y="38115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60446" name="TextBox 187"/>
          <p:cNvSpPr txBox="1">
            <a:spLocks noChangeArrowheads="1"/>
          </p:cNvSpPr>
          <p:nvPr/>
        </p:nvSpPr>
        <p:spPr bwMode="auto">
          <a:xfrm>
            <a:off x="1301750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60447" name="TextBox 187"/>
          <p:cNvSpPr txBox="1">
            <a:spLocks noChangeArrowheads="1"/>
          </p:cNvSpPr>
          <p:nvPr/>
        </p:nvSpPr>
        <p:spPr bwMode="auto">
          <a:xfrm>
            <a:off x="3387725" y="45386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60448" name="TextBox 187"/>
          <p:cNvSpPr txBox="1">
            <a:spLocks noChangeArrowheads="1"/>
          </p:cNvSpPr>
          <p:nvPr/>
        </p:nvSpPr>
        <p:spPr bwMode="auto">
          <a:xfrm>
            <a:off x="2374900" y="44005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723900" y="5326063"/>
            <a:ext cx="84772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50" name="TextBox 187"/>
          <p:cNvSpPr txBox="1">
            <a:spLocks noChangeArrowheads="1"/>
          </p:cNvSpPr>
          <p:nvPr/>
        </p:nvSpPr>
        <p:spPr bwMode="auto">
          <a:xfrm>
            <a:off x="977900" y="50482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9638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2475" y="2868613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81225" y="2857500"/>
            <a:ext cx="193675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579438" y="268763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A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3657600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E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1646238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D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579438" y="381158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F</a:t>
            </a: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190500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1571625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8325" y="1600200"/>
            <a:ext cx="928688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12" charset="-128"/>
              </a:rPr>
              <a:t>LBR-1</a:t>
            </a: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2811463" y="5059363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I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030413" y="268763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3657600" y="2687638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488072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DIS: сообщения </a:t>
            </a:r>
            <a:r>
              <a:rPr lang="en-AU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DODAG Information Solicitation</a:t>
            </a:r>
            <a:r>
              <a:rPr lang="ru-RU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altLang="en-US" sz="2800" b="1" dirty="0" smtClean="0">
              <a:ea typeface="ＭＳ Ｐゴシック" pitchFamily="34" charset="-128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2138"/>
            <a:ext cx="91440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6861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ammarexpress@gmail.com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054029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DIO: сообщения </a:t>
            </a:r>
            <a:r>
              <a:rPr lang="en-AU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DODAG Information Object </a:t>
            </a:r>
            <a:endParaRPr lang="en-US" altLang="en-US" sz="2800" b="1" dirty="0" smtClean="0">
              <a:ea typeface="ＭＳ Ｐゴシック" pitchFamily="34" charset="-128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92392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0117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DAO: </a:t>
            </a:r>
            <a:r>
              <a:rPr lang="en-US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Destination Advertisement Object</a:t>
            </a:r>
            <a:endParaRPr lang="en-US" altLang="en-US" sz="2800" b="1" dirty="0" smtClean="0">
              <a:ea typeface="ＭＳ Ｐゴシック" pitchFamily="34" charset="-128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666875"/>
            <a:ext cx="90392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5382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DAO-ACK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6"/>
          <a:stretch>
            <a:fillRect/>
          </a:stretch>
        </p:blipFill>
        <p:spPr bwMode="auto">
          <a:xfrm>
            <a:off x="0" y="1600200"/>
            <a:ext cx="91440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963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568643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Основы протокола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RPL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Узел не соединен к любым DODAG:</a:t>
            </a:r>
          </a:p>
          <a:p>
            <a:pPr>
              <a:buNone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• отправление многоадресных DIS</a:t>
            </a:r>
          </a:p>
          <a:p>
            <a:pPr>
              <a:buNone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• получение одного (или более) DIS</a:t>
            </a:r>
          </a:p>
          <a:p>
            <a:pPr>
              <a:buNone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• соединение с графом DODAG и объявление себя с DAO</a:t>
            </a:r>
          </a:p>
          <a:p>
            <a:pPr>
              <a:buNone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Присоединенный узел к DODAG выполняет обязанности технических обслуживаний:</a:t>
            </a:r>
          </a:p>
          <a:p>
            <a:pPr>
              <a:buNone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• Сохраняет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-DODAG последовательным</a:t>
            </a:r>
          </a:p>
          <a:p>
            <a:pPr>
              <a:buNone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• Выполняет определение недостижимости соседа</a:t>
            </a:r>
          </a:p>
          <a:p>
            <a:pPr>
              <a:buNone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• Находит автоматически, есть ли какие-нибудь оптимальные маршруты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150" y="0"/>
            <a:ext cx="1847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300</TotalTime>
  <Words>1983</Words>
  <Application>Microsoft Office PowerPoint</Application>
  <PresentationFormat>Экран (4:3)</PresentationFormat>
  <Paragraphs>894</Paragraphs>
  <Slides>50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Тема1</vt:lpstr>
      <vt:lpstr>     Мутханна Аммар  к.т.н., ассистент кафедры СС и ПД Санкт-Петербургский государственный университет телекоммуникаций им. проф. М.А.Бонч-Бруевича</vt:lpstr>
      <vt:lpstr>IETF RoLL WG</vt:lpstr>
      <vt:lpstr>Протокол маршрутизации для  сетей с потерями и низким энергопотреблением LLNS  (RPL)</vt:lpstr>
      <vt:lpstr>Основы протокола RPL </vt:lpstr>
      <vt:lpstr> DIS: сообщения DODAG Information Solicitation </vt:lpstr>
      <vt:lpstr> DIO: сообщения DODAG Information Object </vt:lpstr>
      <vt:lpstr> DAO: Destination Advertisement Object</vt:lpstr>
      <vt:lpstr>DAO-ACK</vt:lpstr>
      <vt:lpstr>Основы протокола RPL </vt:lpstr>
      <vt:lpstr>Соединение в  RPL </vt:lpstr>
      <vt:lpstr>Сохраненный  граф DAG  </vt:lpstr>
      <vt:lpstr>Сохраненный  граф DAG  </vt:lpstr>
      <vt:lpstr>Сохраненный  граф DAG  </vt:lpstr>
      <vt:lpstr>Сохраненный  граф DAG  </vt:lpstr>
      <vt:lpstr>Сохраненный  граф DAG  </vt:lpstr>
      <vt:lpstr>Сохраненный  граф DAG  </vt:lpstr>
      <vt:lpstr>Сохраненный  граф DAG  </vt:lpstr>
      <vt:lpstr>Сохраненный  граф DAG  </vt:lpstr>
      <vt:lpstr>Сохраненный  граф DAG  </vt:lpstr>
      <vt:lpstr>Преимущества протокола RPL</vt:lpstr>
      <vt:lpstr>Потоки трафика RPL  </vt:lpstr>
      <vt:lpstr>Множественный граф (1) </vt:lpstr>
      <vt:lpstr>Множественный граф (2) </vt:lpstr>
      <vt:lpstr>Граф  </vt:lpstr>
      <vt:lpstr>Основные особенности протокола RPL </vt:lpstr>
      <vt:lpstr>Выводы по протоколам сетевого уровня  </vt:lpstr>
      <vt:lpstr>DSDV и RPL</vt:lpstr>
      <vt:lpstr>DAG  </vt:lpstr>
      <vt:lpstr>DAG</vt:lpstr>
      <vt:lpstr>DAG</vt:lpstr>
      <vt:lpstr>DAG</vt:lpstr>
      <vt:lpstr>DAG</vt:lpstr>
      <vt:lpstr>DAG</vt:lpstr>
      <vt:lpstr>DAG</vt:lpstr>
      <vt:lpstr>DAG</vt:lpstr>
      <vt:lpstr>DAG</vt:lpstr>
      <vt:lpstr>Трафик MP2P</vt:lpstr>
      <vt:lpstr>Трафик MP2P</vt:lpstr>
      <vt:lpstr>Трафик MP2P</vt:lpstr>
      <vt:lpstr>Трафик MP2P</vt:lpstr>
      <vt:lpstr>Трафик MP2P</vt:lpstr>
      <vt:lpstr>Трафик MP2P</vt:lpstr>
      <vt:lpstr>Трафик MP2P</vt:lpstr>
      <vt:lpstr>Трафик MP2P</vt:lpstr>
      <vt:lpstr>Трафик MP2P</vt:lpstr>
      <vt:lpstr>Трафик P2MP</vt:lpstr>
      <vt:lpstr>Трафик P2MP</vt:lpstr>
      <vt:lpstr>Трафик P2P</vt:lpstr>
      <vt:lpstr>Трафик P2P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Мутханна Аммар   Кафедра СС и ПД Санкт-Петербургский государственный университет телекоммуникаций им. проф. М.А.Бонч-Бруевича.</dc:title>
  <dc:creator>1</dc:creator>
  <cp:lastModifiedBy>Аммар</cp:lastModifiedBy>
  <cp:revision>27</cp:revision>
  <dcterms:created xsi:type="dcterms:W3CDTF">2017-03-19T16:01:46Z</dcterms:created>
  <dcterms:modified xsi:type="dcterms:W3CDTF">2017-04-24T02:28:36Z</dcterms:modified>
</cp:coreProperties>
</file>